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959" r:id="rId3"/>
    <p:sldId id="960" r:id="rId4"/>
    <p:sldId id="961" r:id="rId5"/>
    <p:sldId id="962" r:id="rId6"/>
    <p:sldId id="964" r:id="rId7"/>
    <p:sldId id="965" r:id="rId8"/>
    <p:sldId id="966" r:id="rId9"/>
    <p:sldId id="968" r:id="rId10"/>
    <p:sldId id="969" r:id="rId11"/>
    <p:sldId id="970" r:id="rId12"/>
    <p:sldId id="971" r:id="rId13"/>
    <p:sldId id="972" r:id="rId14"/>
    <p:sldId id="982" r:id="rId15"/>
    <p:sldId id="977" r:id="rId16"/>
    <p:sldId id="984" r:id="rId17"/>
    <p:sldId id="974" r:id="rId18"/>
    <p:sldId id="975" r:id="rId19"/>
    <p:sldId id="985" r:id="rId20"/>
    <p:sldId id="976" r:id="rId21"/>
    <p:sldId id="983" r:id="rId22"/>
    <p:sldId id="9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00"/>
    <a:srgbClr val="FF9300"/>
    <a:srgbClr val="1359D2"/>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05"/>
  </p:normalViewPr>
  <p:slideViewPr>
    <p:cSldViewPr snapToGrid="0" snapToObjects="1">
      <p:cViewPr varScale="1">
        <p:scale>
          <a:sx n="78" d="100"/>
          <a:sy n="78"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67D96-8005-7F44-8E5F-33D562E4DE7E}"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AD9F6-8A84-6F41-A90B-45C654442C71}" type="slidenum">
              <a:rPr lang="en-US" smtClean="0"/>
              <a:t>‹#›</a:t>
            </a:fld>
            <a:endParaRPr lang="en-US"/>
          </a:p>
        </p:txBody>
      </p:sp>
    </p:spTree>
    <p:extLst>
      <p:ext uri="{BB962C8B-B14F-4D97-AF65-F5344CB8AC3E}">
        <p14:creationId xmlns:p14="http://schemas.microsoft.com/office/powerpoint/2010/main" val="3192026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3228-9C96-194E-AFC0-EB3588615AFD}"/>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3B608731-630F-564F-BF20-639ACDCF81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60B73C9-65D5-AD44-AF2A-AFB1E013D143}"/>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33B95F48-0038-E049-858C-D819B84E9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CBCFD-FB4D-7A44-972B-B76888FB4E7E}"/>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1036714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D2E4-2D2E-6D40-932D-507A6CE1E12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AF6FE1-73BF-5840-9BAA-B7106664E66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6D3C8F-E840-3748-B9E7-E889915291A7}"/>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D5DE9DF5-83AE-AF4D-93FC-0381D61BF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AF256-2892-FD49-ADD1-01EA6C1CFBDC}"/>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829855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007AA-366B-8549-A0CB-FD09595F0ED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4868C8-1D47-9A4B-B57B-7B849638FE2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ECB069-A3E2-E444-96EA-27A49772C901}"/>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D6B8DFCF-A1BD-C647-8228-CD1ED24B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103D9-7F4B-5C47-803B-EF0486DBF52E}"/>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264618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45C-E8E4-9B48-B6B1-FB5B2FC29FB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F35B78-9868-E941-9359-AD3791CF019D}"/>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9F567526-A111-5042-A204-ECF85781D7AF}"/>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8F76D8E0-2B09-EB40-BAB8-AE0FE20E4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F37F5C-1E57-DF4A-8F69-9C3B207F9CED}"/>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301695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B4A4-CE3F-DD45-B694-607970859A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3BB316D-A12B-5045-94F9-57DD32FE6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B57A3F9-1420-1C49-ADD6-E339D10174D1}"/>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48E2E1A3-7D46-BA47-9CF7-65D4E19D2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E380C-689A-254F-B806-104B3C8974AD}"/>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134653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4E02-DB39-6141-B93C-D8812197EB4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4BF87F-F3AD-F341-A2D0-BAC8BC9406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E75245-A8E0-CD4A-ABC9-8143DF7205F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FECFE43-08FC-5246-8490-F1AC95B283EC}"/>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6" name="Footer Placeholder 5">
            <a:extLst>
              <a:ext uri="{FF2B5EF4-FFF2-40B4-BE49-F238E27FC236}">
                <a16:creationId xmlns:a16="http://schemas.microsoft.com/office/drawing/2014/main" id="{5E35E793-BA44-A842-9DB4-65CF9F1A8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A749D-5B18-864C-9248-1257413E3110}"/>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3004096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775F-07D6-BA45-9D10-EBEE071DB9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73CD64E-5B86-BE44-B06B-9F2A6E611F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08DE09C-3266-5A4F-8E37-1515C22733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9863B21-31AA-C748-92F9-33736514B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0D8F73-4C83-4D48-8C25-96D8E120ADE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312258B-D412-384E-A142-823569F2FE8A}"/>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8" name="Footer Placeholder 7">
            <a:extLst>
              <a:ext uri="{FF2B5EF4-FFF2-40B4-BE49-F238E27FC236}">
                <a16:creationId xmlns:a16="http://schemas.microsoft.com/office/drawing/2014/main" id="{4CC22AC5-791A-8C4D-A370-8F5D0D8ED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22FA76-8266-C544-94AD-7574DC743A15}"/>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85352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A8AF-6E13-DC40-ABFC-2F9C2816959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B6AFC1C-D3D7-3947-8DE4-332A440F87D2}"/>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4" name="Footer Placeholder 3">
            <a:extLst>
              <a:ext uri="{FF2B5EF4-FFF2-40B4-BE49-F238E27FC236}">
                <a16:creationId xmlns:a16="http://schemas.microsoft.com/office/drawing/2014/main" id="{B97405F4-4251-BA4C-97F1-511A048E0C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C271A3-4E72-B04E-9420-7DA932672274}"/>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155217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B328B9-EF45-AC42-9242-E27BB94CE7A8}"/>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3" name="Footer Placeholder 2">
            <a:extLst>
              <a:ext uri="{FF2B5EF4-FFF2-40B4-BE49-F238E27FC236}">
                <a16:creationId xmlns:a16="http://schemas.microsoft.com/office/drawing/2014/main" id="{FFBFB8A0-B430-FD46-A129-B7C90C4842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1128B-D853-674F-BEA9-F1906911DD0F}"/>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17119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63D0-FEE2-894F-A535-DB0167D7EA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A10993A-7DD9-134C-9D41-5F78823250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D6E57EF-778A-A041-9A28-756539EB7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D5A93F-A3D1-C440-B7E8-D632BFEF447B}"/>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6" name="Footer Placeholder 5">
            <a:extLst>
              <a:ext uri="{FF2B5EF4-FFF2-40B4-BE49-F238E27FC236}">
                <a16:creationId xmlns:a16="http://schemas.microsoft.com/office/drawing/2014/main" id="{5DF9BBE5-DAFD-5743-93B9-30C7A383D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1C5CB-D0FA-7B45-AEE3-214F96A38E0B}"/>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379463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E1F4-CB3B-9E44-A0FA-8A705D3515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F9844ED-588F-A044-AA67-CA5EFD086D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21D7E1-4E15-AD4F-B23A-78958FAB9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0DA47E-35EA-9245-BF8E-4E5A46D5B9B7}"/>
              </a:ext>
            </a:extLst>
          </p:cNvPr>
          <p:cNvSpPr>
            <a:spLocks noGrp="1"/>
          </p:cNvSpPr>
          <p:nvPr>
            <p:ph type="dt" sz="half" idx="10"/>
          </p:nvPr>
        </p:nvSpPr>
        <p:spPr/>
        <p:txBody>
          <a:bodyPr/>
          <a:lstStyle/>
          <a:p>
            <a:fld id="{D3B35F1C-E06B-364F-AE2F-337D4F28DAD3}" type="datetimeFigureOut">
              <a:rPr lang="en-US" smtClean="0"/>
              <a:t>9/22/2022</a:t>
            </a:fld>
            <a:endParaRPr lang="en-US"/>
          </a:p>
        </p:txBody>
      </p:sp>
      <p:sp>
        <p:nvSpPr>
          <p:cNvPr id="6" name="Footer Placeholder 5">
            <a:extLst>
              <a:ext uri="{FF2B5EF4-FFF2-40B4-BE49-F238E27FC236}">
                <a16:creationId xmlns:a16="http://schemas.microsoft.com/office/drawing/2014/main" id="{87B167A7-ABE2-F14A-8F21-F9669AE69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00747-30B4-1449-B8BD-451D9B41B1AA}"/>
              </a:ext>
            </a:extLst>
          </p:cNvPr>
          <p:cNvSpPr>
            <a:spLocks noGrp="1"/>
          </p:cNvSpPr>
          <p:nvPr>
            <p:ph type="sldNum" sz="quarter" idx="12"/>
          </p:nvPr>
        </p:nvSpPr>
        <p:spPr/>
        <p:txBody>
          <a:bodyPr/>
          <a:lstStyle/>
          <a:p>
            <a:fld id="{947AF139-434C-7243-81B2-248DEFEBBA38}" type="slidenum">
              <a:rPr lang="en-US" smtClean="0"/>
              <a:t>‹#›</a:t>
            </a:fld>
            <a:endParaRPr lang="en-US"/>
          </a:p>
        </p:txBody>
      </p:sp>
    </p:spTree>
    <p:extLst>
      <p:ext uri="{BB962C8B-B14F-4D97-AF65-F5344CB8AC3E}">
        <p14:creationId xmlns:p14="http://schemas.microsoft.com/office/powerpoint/2010/main" val="34129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2625B8-51C7-474E-98E4-4C8B8C483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E3ABCA2-4A2A-5D4E-955B-633F49CA57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FF005F-D421-9145-8C36-E40A24A1B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B35F1C-E06B-364F-AE2F-337D4F28DAD3}" type="datetimeFigureOut">
              <a:rPr lang="en-US" smtClean="0"/>
              <a:t>9/22/2022</a:t>
            </a:fld>
            <a:endParaRPr lang="en-US"/>
          </a:p>
        </p:txBody>
      </p:sp>
      <p:sp>
        <p:nvSpPr>
          <p:cNvPr id="5" name="Footer Placeholder 4">
            <a:extLst>
              <a:ext uri="{FF2B5EF4-FFF2-40B4-BE49-F238E27FC236}">
                <a16:creationId xmlns:a16="http://schemas.microsoft.com/office/drawing/2014/main" id="{211513B6-3E4C-6141-9453-1AAB682E3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07C3D9-C7D7-9445-8FAB-FAB1C98F4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AF139-434C-7243-81B2-248DEFEBBA38}" type="slidenum">
              <a:rPr lang="en-US" smtClean="0"/>
              <a:t>‹#›</a:t>
            </a:fld>
            <a:endParaRPr lang="en-US"/>
          </a:p>
        </p:txBody>
      </p:sp>
      <p:pic>
        <p:nvPicPr>
          <p:cNvPr id="7" name="Picture 6">
            <a:extLst>
              <a:ext uri="{FF2B5EF4-FFF2-40B4-BE49-F238E27FC236}">
                <a16:creationId xmlns:a16="http://schemas.microsoft.com/office/drawing/2014/main" id="{1E11D3A3-C536-E244-8D26-16B6122A212F}"/>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06847" y="0"/>
            <a:ext cx="1485153" cy="47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119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dl.acm.org/doi/pdf/10.1145/3068335"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2907A-6FA2-344B-BFE5-6BAAF835B6ED}"/>
              </a:ext>
            </a:extLst>
          </p:cNvPr>
          <p:cNvSpPr txBox="1"/>
          <p:nvPr/>
        </p:nvSpPr>
        <p:spPr>
          <a:xfrm>
            <a:off x="0" y="2120949"/>
            <a:ext cx="5597751" cy="1138773"/>
          </a:xfrm>
          <a:prstGeom prst="rect">
            <a:avLst/>
          </a:prstGeom>
          <a:noFill/>
        </p:spPr>
        <p:txBody>
          <a:bodyPr wrap="none" rtlCol="0">
            <a:spAutoFit/>
          </a:bodyPr>
          <a:lstStyle/>
          <a:p>
            <a:r>
              <a:rPr lang="en-IN" sz="5000" dirty="0">
                <a:solidFill>
                  <a:srgbClr val="FF6700"/>
                </a:solidFill>
                <a:latin typeface="Garamond" panose="02020404030301010803" pitchFamily="18" charset="0"/>
              </a:rPr>
              <a:t>DBSCAN</a:t>
            </a:r>
          </a:p>
          <a:p>
            <a:r>
              <a:rPr lang="en-IN" dirty="0">
                <a:solidFill>
                  <a:srgbClr val="7030A0"/>
                </a:solidFill>
              </a:rPr>
              <a:t>Density-Based Spatial Clustering of Applications with Noise</a:t>
            </a:r>
            <a:endParaRPr lang="en-US" sz="3000" dirty="0">
              <a:solidFill>
                <a:srgbClr val="7030A0"/>
              </a:solidFill>
              <a:latin typeface="Garamond" panose="02020404030301010803" pitchFamily="18" charset="0"/>
            </a:endParaRPr>
          </a:p>
        </p:txBody>
      </p:sp>
      <p:pic>
        <p:nvPicPr>
          <p:cNvPr id="2" name="Picture 1">
            <a:extLst>
              <a:ext uri="{FF2B5EF4-FFF2-40B4-BE49-F238E27FC236}">
                <a16:creationId xmlns:a16="http://schemas.microsoft.com/office/drawing/2014/main" id="{D2D3D955-A54C-884B-B25A-A26E26CFCA73}"/>
              </a:ext>
            </a:extLst>
          </p:cNvPr>
          <p:cNvPicPr>
            <a:picLocks noChangeAspect="1"/>
          </p:cNvPicPr>
          <p:nvPr/>
        </p:nvPicPr>
        <p:blipFill>
          <a:blip r:embed="rId2"/>
          <a:stretch>
            <a:fillRect/>
          </a:stretch>
        </p:blipFill>
        <p:spPr>
          <a:xfrm>
            <a:off x="5546852" y="505827"/>
            <a:ext cx="6645148" cy="6352173"/>
          </a:xfrm>
          <a:prstGeom prst="rect">
            <a:avLst/>
          </a:prstGeom>
        </p:spPr>
      </p:pic>
      <p:sp>
        <p:nvSpPr>
          <p:cNvPr id="3" name="Rectangle 2">
            <a:extLst>
              <a:ext uri="{FF2B5EF4-FFF2-40B4-BE49-F238E27FC236}">
                <a16:creationId xmlns:a16="http://schemas.microsoft.com/office/drawing/2014/main" id="{DCA9069B-5E81-4243-A258-0D1E71C9D8CF}"/>
              </a:ext>
            </a:extLst>
          </p:cNvPr>
          <p:cNvSpPr/>
          <p:nvPr/>
        </p:nvSpPr>
        <p:spPr>
          <a:xfrm>
            <a:off x="0" y="4350975"/>
            <a:ext cx="5204968" cy="707886"/>
          </a:xfrm>
          <a:prstGeom prst="rect">
            <a:avLst/>
          </a:prstGeom>
        </p:spPr>
        <p:txBody>
          <a:bodyPr wrap="square">
            <a:spAutoFit/>
          </a:bodyPr>
          <a:lstStyle/>
          <a:p>
            <a:r>
              <a:rPr lang="en-IN" sz="2000" dirty="0">
                <a:solidFill>
                  <a:schemeClr val="tx2"/>
                </a:solidFill>
                <a:latin typeface="Garamond" panose="02020404030301010803" pitchFamily="18" charset="0"/>
              </a:rPr>
              <a:t>Inventors of the DBSCAN algorithm : Ester, </a:t>
            </a:r>
            <a:r>
              <a:rPr lang="en-IN" sz="2000" dirty="0" err="1">
                <a:solidFill>
                  <a:schemeClr val="tx2"/>
                </a:solidFill>
                <a:latin typeface="Garamond" panose="02020404030301010803" pitchFamily="18" charset="0"/>
              </a:rPr>
              <a:t>Kriegel</a:t>
            </a:r>
            <a:r>
              <a:rPr lang="en-IN" sz="2000" dirty="0">
                <a:solidFill>
                  <a:schemeClr val="tx2"/>
                </a:solidFill>
                <a:latin typeface="Garamond" panose="02020404030301010803" pitchFamily="18" charset="0"/>
              </a:rPr>
              <a:t>, Sander and Xu in the year 1996</a:t>
            </a:r>
            <a:endParaRPr lang="en-US" sz="2000" dirty="0">
              <a:solidFill>
                <a:schemeClr val="tx2"/>
              </a:solidFill>
              <a:latin typeface="Garamond" panose="02020404030301010803" pitchFamily="18" charset="0"/>
            </a:endParaRPr>
          </a:p>
        </p:txBody>
      </p:sp>
    </p:spTree>
    <p:extLst>
      <p:ext uri="{BB962C8B-B14F-4D97-AF65-F5344CB8AC3E}">
        <p14:creationId xmlns:p14="http://schemas.microsoft.com/office/powerpoint/2010/main" val="2571924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1E40A-6BB3-8C4C-9173-7559D733D0C8}"/>
              </a:ext>
            </a:extLst>
          </p:cNvPr>
          <p:cNvSpPr/>
          <p:nvPr/>
        </p:nvSpPr>
        <p:spPr>
          <a:xfrm>
            <a:off x="0" y="1740332"/>
            <a:ext cx="8241792" cy="4678204"/>
          </a:xfrm>
          <a:prstGeom prst="rect">
            <a:avLst/>
          </a:prstGeom>
        </p:spPr>
        <p:txBody>
          <a:bodyPr wrap="square">
            <a:spAutoFit/>
          </a:bodyPr>
          <a:lstStyle/>
          <a:p>
            <a:r>
              <a:rPr lang="en-IN" sz="2000" dirty="0">
                <a:solidFill>
                  <a:schemeClr val="accent1"/>
                </a:solidFill>
                <a:latin typeface="Garamond" panose="02020404030301010803" pitchFamily="18" charset="0"/>
              </a:rPr>
              <a:t>We are clear about the core points and border points will be in a cluster, now how does the DBSCAN know which point goes to which cluster? In order to answer that, we need to define some definitions:</a:t>
            </a:r>
          </a:p>
          <a:p>
            <a:endParaRPr lang="en-IN" sz="2000" dirty="0">
              <a:solidFill>
                <a:schemeClr val="accent1"/>
              </a:solidFill>
              <a:latin typeface="Garamond" panose="02020404030301010803" pitchFamily="18" charset="0"/>
            </a:endParaRPr>
          </a:p>
          <a:p>
            <a:endParaRPr lang="en-IN" sz="2000" dirty="0">
              <a:solidFill>
                <a:schemeClr val="accent1"/>
              </a:solidFill>
              <a:latin typeface="Garamond" panose="02020404030301010803" pitchFamily="18" charset="0"/>
            </a:endParaRPr>
          </a:p>
          <a:p>
            <a:r>
              <a:rPr lang="en-IN" sz="2000" b="1" dirty="0">
                <a:solidFill>
                  <a:srgbClr val="FF6700"/>
                </a:solidFill>
                <a:latin typeface="Garamond" panose="02020404030301010803" pitchFamily="18" charset="0"/>
              </a:rPr>
              <a:t>Directly density reachable: </a:t>
            </a:r>
          </a:p>
          <a:p>
            <a:r>
              <a:rPr lang="en-IN" sz="2000" dirty="0">
                <a:solidFill>
                  <a:schemeClr val="accent1"/>
                </a:solidFill>
                <a:latin typeface="Garamond" panose="02020404030301010803" pitchFamily="18" charset="0"/>
              </a:rPr>
              <a:t>Point y is directly density reachable from point x if:</a:t>
            </a:r>
          </a:p>
          <a:p>
            <a:pPr lvl="1">
              <a:buFont typeface="Arial" panose="020B0604020202020204" pitchFamily="34" charset="0"/>
              <a:buChar char="•"/>
            </a:pPr>
            <a:r>
              <a:rPr lang="en-IN" sz="2000" dirty="0">
                <a:solidFill>
                  <a:schemeClr val="accent1"/>
                </a:solidFill>
                <a:latin typeface="Garamond" panose="02020404030301010803" pitchFamily="18" charset="0"/>
              </a:rPr>
              <a:t>Point y belongs to the </a:t>
            </a:r>
            <a:r>
              <a:rPr lang="el-GR" sz="2000" dirty="0">
                <a:solidFill>
                  <a:schemeClr val="accent1"/>
                </a:solidFill>
                <a:latin typeface="Garamond" panose="02020404030301010803" pitchFamily="18" charset="0"/>
              </a:rPr>
              <a:t>ε-</a:t>
            </a:r>
            <a:r>
              <a:rPr lang="en-IN" sz="2000" dirty="0">
                <a:solidFill>
                  <a:schemeClr val="accent1"/>
                </a:solidFill>
                <a:latin typeface="Garamond" panose="02020404030301010803" pitchFamily="18" charset="0"/>
              </a:rPr>
              <a:t>neighbourhood of point x</a:t>
            </a:r>
          </a:p>
          <a:p>
            <a:pPr lvl="1">
              <a:buFont typeface="Arial" panose="020B0604020202020204" pitchFamily="34" charset="0"/>
              <a:buChar char="•"/>
            </a:pPr>
            <a:r>
              <a:rPr lang="en-IN" sz="2000" dirty="0">
                <a:solidFill>
                  <a:schemeClr val="accent1"/>
                </a:solidFill>
                <a:latin typeface="Garamond" panose="02020404030301010803" pitchFamily="18" charset="0"/>
              </a:rPr>
              <a:t> And Point x is a core point.</a:t>
            </a:r>
          </a:p>
          <a:p>
            <a:pPr>
              <a:buFont typeface="Arial" panose="020B0604020202020204" pitchFamily="34" charset="0"/>
              <a:buChar char="•"/>
            </a:pPr>
            <a:endParaRPr lang="en-IN" sz="2000" dirty="0">
              <a:solidFill>
                <a:schemeClr val="accent1"/>
              </a:solidFill>
              <a:latin typeface="Garamond" panose="02020404030301010803" pitchFamily="18" charset="0"/>
            </a:endParaRPr>
          </a:p>
          <a:p>
            <a:pPr>
              <a:buFont typeface="Arial" panose="020B0604020202020204" pitchFamily="34" charset="0"/>
              <a:buChar char="•"/>
            </a:pPr>
            <a:r>
              <a:rPr lang="en-IN" sz="2000" dirty="0">
                <a:solidFill>
                  <a:schemeClr val="accent1"/>
                </a:solidFill>
                <a:latin typeface="Garamond" panose="02020404030301010803" pitchFamily="18" charset="0"/>
              </a:rPr>
              <a:t>In the image , point y is directly density reachable from point x. Notice that point z isn’t directly density reachable from point y, because point y isn’t a core point</a:t>
            </a:r>
            <a:endParaRPr lang="en-US" sz="2000" dirty="0">
              <a:solidFill>
                <a:schemeClr val="accent1"/>
              </a:solidFill>
              <a:latin typeface="Garamond" panose="02020404030301010803" pitchFamily="18" charset="0"/>
            </a:endParaRPr>
          </a:p>
          <a:p>
            <a:pPr>
              <a:buFont typeface="Arial" panose="020B0604020202020204" pitchFamily="34" charset="0"/>
              <a:buChar char="•"/>
            </a:pPr>
            <a:endParaRPr lang="en-IN" sz="2000" dirty="0">
              <a:solidFill>
                <a:schemeClr val="accent1"/>
              </a:solidFill>
              <a:latin typeface="Garamond" panose="02020404030301010803" pitchFamily="18" charset="0"/>
            </a:endParaRPr>
          </a:p>
          <a:p>
            <a:endParaRPr lang="en-US" dirty="0">
              <a:solidFill>
                <a:schemeClr val="accent1"/>
              </a:solidFill>
            </a:endParaRPr>
          </a:p>
        </p:txBody>
      </p:sp>
      <p:pic>
        <p:nvPicPr>
          <p:cNvPr id="5" name="Picture 4">
            <a:extLst>
              <a:ext uri="{FF2B5EF4-FFF2-40B4-BE49-F238E27FC236}">
                <a16:creationId xmlns:a16="http://schemas.microsoft.com/office/drawing/2014/main" id="{6B9E2A94-5530-6C4F-B655-1DB861300DE2}"/>
              </a:ext>
            </a:extLst>
          </p:cNvPr>
          <p:cNvPicPr>
            <a:picLocks noChangeAspect="1"/>
          </p:cNvPicPr>
          <p:nvPr/>
        </p:nvPicPr>
        <p:blipFill>
          <a:blip r:embed="rId2"/>
          <a:stretch>
            <a:fillRect/>
          </a:stretch>
        </p:blipFill>
        <p:spPr>
          <a:xfrm>
            <a:off x="8717280" y="1200669"/>
            <a:ext cx="3316224" cy="5478979"/>
          </a:xfrm>
          <a:prstGeom prst="rect">
            <a:avLst/>
          </a:prstGeom>
        </p:spPr>
      </p:pic>
      <p:sp>
        <p:nvSpPr>
          <p:cNvPr id="6" name="Rectangle 5">
            <a:extLst>
              <a:ext uri="{FF2B5EF4-FFF2-40B4-BE49-F238E27FC236}">
                <a16:creationId xmlns:a16="http://schemas.microsoft.com/office/drawing/2014/main" id="{DBF8B48B-9FDB-DC46-8628-A21209A2153C}"/>
              </a:ext>
            </a:extLst>
          </p:cNvPr>
          <p:cNvSpPr/>
          <p:nvPr/>
        </p:nvSpPr>
        <p:spPr>
          <a:xfrm>
            <a:off x="0" y="0"/>
            <a:ext cx="5565691" cy="707886"/>
          </a:xfrm>
          <a:prstGeom prst="rect">
            <a:avLst/>
          </a:prstGeom>
        </p:spPr>
        <p:txBody>
          <a:bodyPr wrap="none">
            <a:spAutoFit/>
          </a:bodyPr>
          <a:lstStyle/>
          <a:p>
            <a:r>
              <a:rPr lang="en-IN" sz="4000" dirty="0">
                <a:solidFill>
                  <a:srgbClr val="FF6700"/>
                </a:solidFill>
                <a:latin typeface="Garamond" panose="02020404030301010803" pitchFamily="18" charset="0"/>
              </a:rPr>
              <a:t>Directly Density Reachable</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3916985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54A22-28D7-2D4F-A2B0-1504A53ADEA0}"/>
              </a:ext>
            </a:extLst>
          </p:cNvPr>
          <p:cNvSpPr/>
          <p:nvPr/>
        </p:nvSpPr>
        <p:spPr>
          <a:xfrm>
            <a:off x="114301" y="2284583"/>
            <a:ext cx="8278368" cy="3139321"/>
          </a:xfrm>
          <a:prstGeom prst="rect">
            <a:avLst/>
          </a:prstGeom>
        </p:spPr>
        <p:txBody>
          <a:bodyPr wrap="square">
            <a:spAutoFit/>
          </a:bodyPr>
          <a:lstStyle/>
          <a:p>
            <a:r>
              <a:rPr lang="en-IN" sz="2200" b="1" dirty="0">
                <a:solidFill>
                  <a:srgbClr val="FF6700"/>
                </a:solidFill>
                <a:latin typeface="Garamond" panose="02020404030301010803" pitchFamily="18" charset="0"/>
              </a:rPr>
              <a:t>Density reachable : </a:t>
            </a:r>
            <a:r>
              <a:rPr lang="en-IN" sz="2200" dirty="0">
                <a:solidFill>
                  <a:schemeClr val="accent1"/>
                </a:solidFill>
                <a:latin typeface="Garamond" panose="02020404030301010803" pitchFamily="18" charset="0"/>
              </a:rPr>
              <a:t>Point y is density reachable from point x, if there is a path of points between point x and point y, where each point in the path is directly reachable from the previous point. This means that all the points on the path are core points, with the possible exception of point y.</a:t>
            </a:r>
          </a:p>
          <a:p>
            <a:endParaRPr lang="en-IN" sz="2200" dirty="0">
              <a:solidFill>
                <a:schemeClr val="accent1"/>
              </a:solidFill>
              <a:latin typeface="Garamond" panose="02020404030301010803" pitchFamily="18" charset="0"/>
            </a:endParaRPr>
          </a:p>
          <a:p>
            <a:r>
              <a:rPr lang="en-IN" sz="2200" dirty="0">
                <a:solidFill>
                  <a:schemeClr val="accent1"/>
                </a:solidFill>
                <a:latin typeface="Garamond" panose="02020404030301010803" pitchFamily="18" charset="0"/>
              </a:rPr>
              <a:t>A point q is reachable from core point p if there is a path P₁,P₂…, Pₙ with P₁ = p and Pₙ = q, that all points on the path are core points, with the possible exception of point q.</a:t>
            </a:r>
            <a:endParaRPr lang="en-US" sz="2200" dirty="0">
              <a:solidFill>
                <a:schemeClr val="accent1"/>
              </a:solidFill>
              <a:latin typeface="Garamond" panose="02020404030301010803" pitchFamily="18" charset="0"/>
            </a:endParaRPr>
          </a:p>
          <a:p>
            <a:endParaRPr lang="en-US" sz="2200" dirty="0">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A1C5C38A-4D1F-4840-AE4F-1184678D060C}"/>
              </a:ext>
            </a:extLst>
          </p:cNvPr>
          <p:cNvPicPr>
            <a:picLocks noChangeAspect="1"/>
          </p:cNvPicPr>
          <p:nvPr/>
        </p:nvPicPr>
        <p:blipFill>
          <a:blip r:embed="rId2"/>
          <a:stretch>
            <a:fillRect/>
          </a:stretch>
        </p:blipFill>
        <p:spPr>
          <a:xfrm>
            <a:off x="8737092" y="1990344"/>
            <a:ext cx="3357372" cy="4517945"/>
          </a:xfrm>
          <a:prstGeom prst="rect">
            <a:avLst/>
          </a:prstGeom>
        </p:spPr>
      </p:pic>
      <p:sp>
        <p:nvSpPr>
          <p:cNvPr id="6" name="Rectangle 5">
            <a:extLst>
              <a:ext uri="{FF2B5EF4-FFF2-40B4-BE49-F238E27FC236}">
                <a16:creationId xmlns:a16="http://schemas.microsoft.com/office/drawing/2014/main" id="{B9B7A130-3684-DE41-AFA5-2D58E9FC42EB}"/>
              </a:ext>
            </a:extLst>
          </p:cNvPr>
          <p:cNvSpPr/>
          <p:nvPr/>
        </p:nvSpPr>
        <p:spPr>
          <a:xfrm>
            <a:off x="0" y="0"/>
            <a:ext cx="5565691" cy="707886"/>
          </a:xfrm>
          <a:prstGeom prst="rect">
            <a:avLst/>
          </a:prstGeom>
        </p:spPr>
        <p:txBody>
          <a:bodyPr wrap="none">
            <a:spAutoFit/>
          </a:bodyPr>
          <a:lstStyle/>
          <a:p>
            <a:r>
              <a:rPr lang="en-IN" sz="4000" dirty="0">
                <a:solidFill>
                  <a:srgbClr val="FF6700"/>
                </a:solidFill>
                <a:latin typeface="Garamond" panose="02020404030301010803" pitchFamily="18" charset="0"/>
              </a:rPr>
              <a:t>Directly Density Reachable</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748782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B482DE-F550-7344-93DA-341AFAFC2131}"/>
              </a:ext>
            </a:extLst>
          </p:cNvPr>
          <p:cNvSpPr/>
          <p:nvPr/>
        </p:nvSpPr>
        <p:spPr>
          <a:xfrm>
            <a:off x="0" y="1317028"/>
            <a:ext cx="11045952" cy="1246495"/>
          </a:xfrm>
          <a:prstGeom prst="rect">
            <a:avLst/>
          </a:prstGeom>
        </p:spPr>
        <p:txBody>
          <a:bodyPr wrap="square">
            <a:spAutoFit/>
          </a:bodyPr>
          <a:lstStyle/>
          <a:p>
            <a:r>
              <a:rPr lang="en-IN" sz="2400" dirty="0">
                <a:solidFill>
                  <a:schemeClr val="accent1"/>
                </a:solidFill>
                <a:latin typeface="Garamond" panose="02020404030301010803" pitchFamily="18" charset="0"/>
              </a:rPr>
              <a:t>A point x is </a:t>
            </a:r>
            <a:r>
              <a:rPr lang="en-IN" sz="2400" b="1" dirty="0">
                <a:solidFill>
                  <a:srgbClr val="FF6700"/>
                </a:solidFill>
                <a:latin typeface="Garamond" panose="02020404030301010803" pitchFamily="18" charset="0"/>
              </a:rPr>
              <a:t>density-connected </a:t>
            </a:r>
            <a:r>
              <a:rPr lang="en-IN" sz="2400" dirty="0">
                <a:solidFill>
                  <a:schemeClr val="accent1"/>
                </a:solidFill>
                <a:latin typeface="Garamond" panose="02020404030301010803" pitchFamily="18" charset="0"/>
              </a:rPr>
              <a:t>to a point y, if there is a point O that both x and y are density-reachable from. This way the DBSCAN connects core objects and their neighbours in a dense region.</a:t>
            </a:r>
            <a:endParaRPr lang="en-US" sz="2400" dirty="0">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E8FF1167-FF0C-8044-A842-5B5F603F51B8}"/>
              </a:ext>
            </a:extLst>
          </p:cNvPr>
          <p:cNvPicPr>
            <a:picLocks noChangeAspect="1"/>
          </p:cNvPicPr>
          <p:nvPr/>
        </p:nvPicPr>
        <p:blipFill>
          <a:blip r:embed="rId2"/>
          <a:stretch>
            <a:fillRect/>
          </a:stretch>
        </p:blipFill>
        <p:spPr>
          <a:xfrm>
            <a:off x="2172462" y="2148455"/>
            <a:ext cx="7459218" cy="4709546"/>
          </a:xfrm>
          <a:prstGeom prst="rect">
            <a:avLst/>
          </a:prstGeom>
        </p:spPr>
      </p:pic>
      <p:sp>
        <p:nvSpPr>
          <p:cNvPr id="4" name="Rectangle 3">
            <a:extLst>
              <a:ext uri="{FF2B5EF4-FFF2-40B4-BE49-F238E27FC236}">
                <a16:creationId xmlns:a16="http://schemas.microsoft.com/office/drawing/2014/main" id="{EC711452-BDFB-0B41-A627-B6173896D6F6}"/>
              </a:ext>
            </a:extLst>
          </p:cNvPr>
          <p:cNvSpPr/>
          <p:nvPr/>
        </p:nvSpPr>
        <p:spPr>
          <a:xfrm>
            <a:off x="0" y="0"/>
            <a:ext cx="4036682" cy="707886"/>
          </a:xfrm>
          <a:prstGeom prst="rect">
            <a:avLst/>
          </a:prstGeom>
        </p:spPr>
        <p:txBody>
          <a:bodyPr wrap="none">
            <a:spAutoFit/>
          </a:bodyPr>
          <a:lstStyle/>
          <a:p>
            <a:r>
              <a:rPr lang="en-IN" sz="4000" dirty="0">
                <a:solidFill>
                  <a:srgbClr val="FF6700"/>
                </a:solidFill>
                <a:latin typeface="Garamond" panose="02020404030301010803" pitchFamily="18" charset="0"/>
              </a:rPr>
              <a:t>Density-Connected</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68146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DB840A-EBE0-744A-8FD5-F99C1D7D8978}"/>
              </a:ext>
            </a:extLst>
          </p:cNvPr>
          <p:cNvSpPr/>
          <p:nvPr/>
        </p:nvSpPr>
        <p:spPr>
          <a:xfrm>
            <a:off x="0" y="1651590"/>
            <a:ext cx="6766560" cy="3554819"/>
          </a:xfrm>
          <a:prstGeom prst="rect">
            <a:avLst/>
          </a:prstGeom>
        </p:spPr>
        <p:txBody>
          <a:bodyPr wrap="square">
            <a:spAutoFit/>
          </a:bodyPr>
          <a:lstStyle/>
          <a:p>
            <a:endParaRPr lang="en-IN" sz="2500" dirty="0">
              <a:solidFill>
                <a:schemeClr val="accent1"/>
              </a:solidFill>
              <a:latin typeface="Garamond" panose="02020404030301010803" pitchFamily="18" charset="0"/>
            </a:endParaRPr>
          </a:p>
          <a:p>
            <a:r>
              <a:rPr lang="en-IN" sz="2500" dirty="0">
                <a:solidFill>
                  <a:schemeClr val="accent1"/>
                </a:solidFill>
                <a:latin typeface="Garamond" panose="02020404030301010803" pitchFamily="18" charset="0"/>
              </a:rPr>
              <a:t>A cluster, C, is a not an empty group of points given that:</a:t>
            </a:r>
          </a:p>
          <a:p>
            <a:pPr lvl="1">
              <a:buFont typeface="Arial" panose="020B0604020202020204" pitchFamily="34" charset="0"/>
              <a:buChar char="•"/>
            </a:pPr>
            <a:r>
              <a:rPr lang="en-IN" sz="2500" dirty="0">
                <a:solidFill>
                  <a:schemeClr val="accent1"/>
                </a:solidFill>
                <a:latin typeface="Garamond" panose="02020404030301010803" pitchFamily="18" charset="0"/>
              </a:rPr>
              <a:t>Point x is in C and y is density-reachable from x, in which case, y would be in C</a:t>
            </a:r>
          </a:p>
          <a:p>
            <a:pPr lvl="1">
              <a:buFont typeface="Arial" panose="020B0604020202020204" pitchFamily="34" charset="0"/>
              <a:buChar char="•"/>
            </a:pPr>
            <a:r>
              <a:rPr lang="en-IN" sz="2500" dirty="0">
                <a:solidFill>
                  <a:schemeClr val="accent1"/>
                </a:solidFill>
                <a:latin typeface="Garamond" panose="02020404030301010803" pitchFamily="18" charset="0"/>
              </a:rPr>
              <a:t>All the points in C are density-connected to each other </a:t>
            </a:r>
          </a:p>
          <a:p>
            <a:pPr lvl="1">
              <a:buFont typeface="Arial" panose="020B0604020202020204" pitchFamily="34" charset="0"/>
              <a:buChar char="•"/>
            </a:pPr>
            <a:r>
              <a:rPr lang="en-IN" sz="2500" dirty="0">
                <a:solidFill>
                  <a:schemeClr val="accent1"/>
                </a:solidFill>
                <a:latin typeface="Garamond" panose="02020404030301010803" pitchFamily="18" charset="0"/>
              </a:rPr>
              <a:t>In the image Points x, y, z, p, and y will be in the same cluster.</a:t>
            </a:r>
          </a:p>
        </p:txBody>
      </p:sp>
      <p:pic>
        <p:nvPicPr>
          <p:cNvPr id="3" name="Picture 2">
            <a:extLst>
              <a:ext uri="{FF2B5EF4-FFF2-40B4-BE49-F238E27FC236}">
                <a16:creationId xmlns:a16="http://schemas.microsoft.com/office/drawing/2014/main" id="{33E4D002-A332-AF4A-AE44-6CC772D7185A}"/>
              </a:ext>
            </a:extLst>
          </p:cNvPr>
          <p:cNvPicPr>
            <a:picLocks noChangeAspect="1"/>
          </p:cNvPicPr>
          <p:nvPr/>
        </p:nvPicPr>
        <p:blipFill>
          <a:blip r:embed="rId2"/>
          <a:stretch>
            <a:fillRect/>
          </a:stretch>
        </p:blipFill>
        <p:spPr>
          <a:xfrm>
            <a:off x="7668768" y="771181"/>
            <a:ext cx="4523232" cy="6086819"/>
          </a:xfrm>
          <a:prstGeom prst="rect">
            <a:avLst/>
          </a:prstGeom>
        </p:spPr>
      </p:pic>
      <p:sp>
        <p:nvSpPr>
          <p:cNvPr id="4" name="TextBox 3">
            <a:extLst>
              <a:ext uri="{FF2B5EF4-FFF2-40B4-BE49-F238E27FC236}">
                <a16:creationId xmlns:a16="http://schemas.microsoft.com/office/drawing/2014/main" id="{BB33866B-7E72-6245-975C-06CD1B2DB95C}"/>
              </a:ext>
            </a:extLst>
          </p:cNvPr>
          <p:cNvSpPr txBox="1"/>
          <p:nvPr/>
        </p:nvSpPr>
        <p:spPr>
          <a:xfrm>
            <a:off x="0" y="0"/>
            <a:ext cx="4860561" cy="984885"/>
          </a:xfrm>
          <a:prstGeom prst="rect">
            <a:avLst/>
          </a:prstGeom>
          <a:noFill/>
        </p:spPr>
        <p:txBody>
          <a:bodyPr wrap="none" rtlCol="0">
            <a:spAutoFit/>
          </a:bodyPr>
          <a:lstStyle/>
          <a:p>
            <a:r>
              <a:rPr lang="en-IN" sz="4000" dirty="0">
                <a:solidFill>
                  <a:srgbClr val="FF6700"/>
                </a:solidFill>
                <a:latin typeface="Garamond" panose="02020404030301010803" pitchFamily="18" charset="0"/>
              </a:rPr>
              <a:t>Density-Based Cluster: </a:t>
            </a:r>
          </a:p>
          <a:p>
            <a:endParaRPr lang="en-US" dirty="0"/>
          </a:p>
        </p:txBody>
      </p:sp>
    </p:spTree>
    <p:extLst>
      <p:ext uri="{BB962C8B-B14F-4D97-AF65-F5344CB8AC3E}">
        <p14:creationId xmlns:p14="http://schemas.microsoft.com/office/powerpoint/2010/main" val="305051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5BAACD-32CD-4544-832C-EE0E0F491160}"/>
              </a:ext>
            </a:extLst>
          </p:cNvPr>
          <p:cNvSpPr/>
          <p:nvPr/>
        </p:nvSpPr>
        <p:spPr>
          <a:xfrm>
            <a:off x="0" y="0"/>
            <a:ext cx="6217728" cy="923330"/>
          </a:xfrm>
          <a:prstGeom prst="rect">
            <a:avLst/>
          </a:prstGeom>
        </p:spPr>
        <p:txBody>
          <a:bodyPr wrap="none">
            <a:spAutoFit/>
          </a:bodyPr>
          <a:lstStyle/>
          <a:p>
            <a:r>
              <a:rPr lang="en-IN" sz="4000" dirty="0">
                <a:solidFill>
                  <a:srgbClr val="FF6700"/>
                </a:solidFill>
                <a:latin typeface="Garamond" panose="02020404030301010803" pitchFamily="18" charset="0"/>
              </a:rPr>
              <a:t>How to choose </a:t>
            </a:r>
            <a:r>
              <a:rPr lang="en-IN" sz="4000" dirty="0" err="1">
                <a:solidFill>
                  <a:srgbClr val="FF6700"/>
                </a:solidFill>
                <a:latin typeface="Garamond" panose="02020404030301010803" pitchFamily="18" charset="0"/>
              </a:rPr>
              <a:t>MinPts</a:t>
            </a:r>
            <a:r>
              <a:rPr lang="en-IN" sz="4000" dirty="0">
                <a:solidFill>
                  <a:srgbClr val="FF6700"/>
                </a:solidFill>
                <a:latin typeface="Garamond" panose="02020404030301010803" pitchFamily="18" charset="0"/>
              </a:rPr>
              <a:t> and </a:t>
            </a:r>
            <a:r>
              <a:rPr lang="el-GR" sz="5400" dirty="0">
                <a:solidFill>
                  <a:srgbClr val="FF6700"/>
                </a:solidFill>
                <a:latin typeface="Garamond" panose="02020404030301010803" pitchFamily="18" charset="0"/>
              </a:rPr>
              <a:t>ε</a:t>
            </a:r>
            <a:r>
              <a:rPr lang="el-GR" sz="4000" dirty="0">
                <a:solidFill>
                  <a:srgbClr val="FF6700"/>
                </a:solidFill>
                <a:latin typeface="Garamond" panose="02020404030301010803" pitchFamily="18" charset="0"/>
              </a:rPr>
              <a:t>?</a:t>
            </a:r>
          </a:p>
        </p:txBody>
      </p:sp>
      <p:sp>
        <p:nvSpPr>
          <p:cNvPr id="4" name="Rectangle 3">
            <a:extLst>
              <a:ext uri="{FF2B5EF4-FFF2-40B4-BE49-F238E27FC236}">
                <a16:creationId xmlns:a16="http://schemas.microsoft.com/office/drawing/2014/main" id="{74AAD5FF-50D8-684C-BAC3-85A4F2825D3E}"/>
              </a:ext>
            </a:extLst>
          </p:cNvPr>
          <p:cNvSpPr/>
          <p:nvPr/>
        </p:nvSpPr>
        <p:spPr>
          <a:xfrm>
            <a:off x="223190" y="1659374"/>
            <a:ext cx="11639626" cy="4339650"/>
          </a:xfrm>
          <a:prstGeom prst="rect">
            <a:avLst/>
          </a:prstGeom>
        </p:spPr>
        <p:txBody>
          <a:bodyPr wrap="square">
            <a:spAutoFit/>
          </a:bodyPr>
          <a:lstStyle/>
          <a:p>
            <a:r>
              <a:rPr lang="en-IN" sz="2300" dirty="0">
                <a:solidFill>
                  <a:schemeClr val="accent1"/>
                </a:solidFill>
                <a:latin typeface="Garamond" panose="02020404030301010803" pitchFamily="18" charset="0"/>
              </a:rPr>
              <a:t>In general, </a:t>
            </a:r>
            <a:r>
              <a:rPr lang="el-GR" sz="2300" dirty="0">
                <a:solidFill>
                  <a:schemeClr val="accent1"/>
                </a:solidFill>
                <a:latin typeface="Garamond" panose="02020404030301010803" pitchFamily="18" charset="0"/>
              </a:rPr>
              <a:t>ε </a:t>
            </a:r>
            <a:r>
              <a:rPr lang="en-IN" sz="2300" dirty="0">
                <a:solidFill>
                  <a:schemeClr val="accent1"/>
                </a:solidFill>
                <a:latin typeface="Garamond" panose="02020404030301010803" pitchFamily="18" charset="0"/>
              </a:rPr>
              <a:t>should be chosen as small as possible.</a:t>
            </a:r>
            <a:endParaRPr lang="en-US" sz="2300" dirty="0">
              <a:solidFill>
                <a:schemeClr val="accent1"/>
              </a:solidFill>
              <a:latin typeface="Garamond" panose="02020404030301010803" pitchFamily="18" charset="0"/>
            </a:endParaRPr>
          </a:p>
          <a:p>
            <a:endParaRPr lang="en-IN" sz="2300" dirty="0">
              <a:solidFill>
                <a:schemeClr val="accent1"/>
              </a:solidFill>
              <a:latin typeface="Garamond" panose="02020404030301010803" pitchFamily="18" charset="0"/>
            </a:endParaRPr>
          </a:p>
          <a:p>
            <a:r>
              <a:rPr lang="en-IN" sz="2300" b="1" dirty="0">
                <a:solidFill>
                  <a:srgbClr val="FF6700"/>
                </a:solidFill>
                <a:latin typeface="Garamond" panose="02020404030301010803" pitchFamily="18" charset="0"/>
              </a:rPr>
              <a:t>Parameters Estimation</a:t>
            </a:r>
          </a:p>
          <a:p>
            <a:r>
              <a:rPr lang="en-IN" sz="2300" dirty="0">
                <a:solidFill>
                  <a:schemeClr val="accent1"/>
                </a:solidFill>
                <a:latin typeface="Garamond" panose="02020404030301010803" pitchFamily="18" charset="0"/>
              </a:rPr>
              <a:t>If </a:t>
            </a:r>
            <a:r>
              <a:rPr lang="el-GR" sz="2300" dirty="0">
                <a:solidFill>
                  <a:schemeClr val="accent1"/>
                </a:solidFill>
                <a:latin typeface="Garamond" panose="02020404030301010803" pitchFamily="18" charset="0"/>
              </a:rPr>
              <a:t>ε </a:t>
            </a:r>
            <a:r>
              <a:rPr lang="en-IN" sz="2300" dirty="0">
                <a:solidFill>
                  <a:schemeClr val="accent1"/>
                </a:solidFill>
                <a:latin typeface="Garamond" panose="02020404030301010803" pitchFamily="18" charset="0"/>
              </a:rPr>
              <a:t>has a small value, many points may be considered as outliers because they wouldn’t be core points or border points (the </a:t>
            </a:r>
            <a:r>
              <a:rPr lang="el-GR" sz="2300" dirty="0">
                <a:solidFill>
                  <a:schemeClr val="accent1"/>
                </a:solidFill>
                <a:latin typeface="Garamond" panose="02020404030301010803" pitchFamily="18" charset="0"/>
              </a:rPr>
              <a:t>ε-</a:t>
            </a:r>
            <a:r>
              <a:rPr lang="en-IN" sz="2300" dirty="0" err="1">
                <a:solidFill>
                  <a:schemeClr val="accent1"/>
                </a:solidFill>
                <a:latin typeface="Garamond" panose="02020404030301010803" pitchFamily="18" charset="0"/>
              </a:rPr>
              <a:t>neighborhoods</a:t>
            </a:r>
            <a:r>
              <a:rPr lang="en-IN" sz="2300" dirty="0">
                <a:solidFill>
                  <a:schemeClr val="accent1"/>
                </a:solidFill>
                <a:latin typeface="Garamond" panose="02020404030301010803" pitchFamily="18" charset="0"/>
              </a:rPr>
              <a:t> will be very small). A large value for </a:t>
            </a:r>
            <a:r>
              <a:rPr lang="el-GR" sz="2300" dirty="0">
                <a:solidFill>
                  <a:schemeClr val="accent1"/>
                </a:solidFill>
                <a:latin typeface="Garamond" panose="02020404030301010803" pitchFamily="18" charset="0"/>
              </a:rPr>
              <a:t>ε </a:t>
            </a:r>
            <a:r>
              <a:rPr lang="en-IN" sz="2300" dirty="0">
                <a:solidFill>
                  <a:schemeClr val="accent1"/>
                </a:solidFill>
                <a:latin typeface="Garamond" panose="02020404030301010803" pitchFamily="18" charset="0"/>
              </a:rPr>
              <a:t>may cause a huge amount of points to be in the same cluster.</a:t>
            </a:r>
          </a:p>
          <a:p>
            <a:endParaRPr lang="en-IN" sz="2300" dirty="0">
              <a:solidFill>
                <a:schemeClr val="accent1"/>
              </a:solidFill>
              <a:latin typeface="Garamond" panose="02020404030301010803" pitchFamily="18" charset="0"/>
            </a:endParaRPr>
          </a:p>
          <a:p>
            <a:r>
              <a:rPr lang="en-IN" sz="2300" dirty="0">
                <a:solidFill>
                  <a:schemeClr val="accent1"/>
                </a:solidFill>
                <a:latin typeface="Garamond" panose="02020404030301010803" pitchFamily="18" charset="0"/>
              </a:rPr>
              <a:t>As said before, one of the main advantages of the DBSCAN is that it detects noise. According to a </a:t>
            </a:r>
            <a:r>
              <a:rPr lang="en-IN" sz="2300" dirty="0">
                <a:solidFill>
                  <a:schemeClr val="accent1"/>
                </a:solidFill>
                <a:latin typeface="Garamond" panose="02020404030301010803" pitchFamily="18" charset="0"/>
                <a:hlinkClick r:id="rId2">
                  <a:extLst>
                    <a:ext uri="{A12FA001-AC4F-418D-AE19-62706E023703}">
                      <ahyp:hlinkClr xmlns:ahyp="http://schemas.microsoft.com/office/drawing/2018/hyperlinkcolor" val="tx"/>
                    </a:ext>
                  </a:extLst>
                </a:hlinkClick>
              </a:rPr>
              <a:t>research</a:t>
            </a:r>
            <a:r>
              <a:rPr lang="en-IN" sz="2300" dirty="0">
                <a:solidFill>
                  <a:schemeClr val="accent1"/>
                </a:solidFill>
                <a:latin typeface="Garamond" panose="02020404030301010803" pitchFamily="18" charset="0"/>
              </a:rPr>
              <a:t> made in 2017 by Schubert, Sander, et al, the desirable amount of noise will usually be between 1% and 30%. Another insight from that research is that if one of the clusters contains many (20%-50%) points of the dataset, it indicates that you should choose a smaller value for </a:t>
            </a:r>
            <a:r>
              <a:rPr lang="el-GR" sz="2300" dirty="0">
                <a:solidFill>
                  <a:schemeClr val="accent1"/>
                </a:solidFill>
                <a:latin typeface="Garamond" panose="02020404030301010803" pitchFamily="18" charset="0"/>
              </a:rPr>
              <a:t>ε </a:t>
            </a:r>
            <a:r>
              <a:rPr lang="en-IN" sz="2300" dirty="0">
                <a:solidFill>
                  <a:schemeClr val="accent1"/>
                </a:solidFill>
                <a:latin typeface="Garamond" panose="02020404030301010803" pitchFamily="18" charset="0"/>
              </a:rPr>
              <a:t>or to try another clustering method.</a:t>
            </a:r>
          </a:p>
        </p:txBody>
      </p:sp>
    </p:spTree>
    <p:extLst>
      <p:ext uri="{BB962C8B-B14F-4D97-AF65-F5344CB8AC3E}">
        <p14:creationId xmlns:p14="http://schemas.microsoft.com/office/powerpoint/2010/main" val="221071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873E7-CAD7-944E-BA1B-AA9B1FDEB011}"/>
              </a:ext>
            </a:extLst>
          </p:cNvPr>
          <p:cNvSpPr/>
          <p:nvPr/>
        </p:nvSpPr>
        <p:spPr>
          <a:xfrm>
            <a:off x="0" y="0"/>
            <a:ext cx="9696822" cy="707886"/>
          </a:xfrm>
          <a:prstGeom prst="rect">
            <a:avLst/>
          </a:prstGeom>
        </p:spPr>
        <p:txBody>
          <a:bodyPr wrap="none">
            <a:spAutoFit/>
          </a:bodyPr>
          <a:lstStyle/>
          <a:p>
            <a:r>
              <a:rPr lang="en-IN" sz="4000" dirty="0">
                <a:solidFill>
                  <a:srgbClr val="FF6700"/>
                </a:solidFill>
                <a:latin typeface="Garamond" panose="02020404030301010803" pitchFamily="18" charset="0"/>
              </a:rPr>
              <a:t>Metrics for Measuring DBSCAN’s Performance</a:t>
            </a:r>
          </a:p>
        </p:txBody>
      </p:sp>
      <p:sp>
        <p:nvSpPr>
          <p:cNvPr id="3" name="Rectangle 2">
            <a:extLst>
              <a:ext uri="{FF2B5EF4-FFF2-40B4-BE49-F238E27FC236}">
                <a16:creationId xmlns:a16="http://schemas.microsoft.com/office/drawing/2014/main" id="{3DC60D9D-7342-364E-B2C4-75E06AD449AA}"/>
              </a:ext>
            </a:extLst>
          </p:cNvPr>
          <p:cNvSpPr/>
          <p:nvPr/>
        </p:nvSpPr>
        <p:spPr>
          <a:xfrm>
            <a:off x="482652" y="1643396"/>
            <a:ext cx="10819332" cy="3170099"/>
          </a:xfrm>
          <a:prstGeom prst="rect">
            <a:avLst/>
          </a:prstGeom>
        </p:spPr>
        <p:txBody>
          <a:bodyPr wrap="square">
            <a:spAutoFit/>
          </a:bodyPr>
          <a:lstStyle/>
          <a:p>
            <a:r>
              <a:rPr lang="en-IN" sz="2500" b="1" dirty="0">
                <a:solidFill>
                  <a:srgbClr val="FF6700"/>
                </a:solidFill>
                <a:latin typeface="Garamond" panose="02020404030301010803" pitchFamily="18" charset="0"/>
              </a:rPr>
              <a:t>Silhouette Score: </a:t>
            </a:r>
            <a:r>
              <a:rPr lang="en-IN" sz="2500" dirty="0">
                <a:solidFill>
                  <a:schemeClr val="accent1"/>
                </a:solidFill>
                <a:latin typeface="Garamond" panose="02020404030301010803" pitchFamily="18" charset="0"/>
              </a:rPr>
              <a:t>The silhouette score is calculated utilizing the mean intra- cluster distance between points, AND the mean nearest-cluster distance. For instance, a cluster with a lot of data points very close to each other (high density) AND is far away from the next nearest cluster (suggesting the cluster is very unique in comparison to the next closest), will have a strong silhouette score. A silhouette score ranges from -1 to 1, with -1 being the worst score possible and 1 being the best score. Silhouette scores of 0 suggest overlapping clusters.</a:t>
            </a:r>
          </a:p>
          <a:p>
            <a:endParaRPr lang="en-IN" sz="2500" dirty="0">
              <a:solidFill>
                <a:schemeClr val="accent1"/>
              </a:solidFill>
              <a:latin typeface="medium-content-serif-font"/>
            </a:endParaRPr>
          </a:p>
        </p:txBody>
      </p:sp>
    </p:spTree>
    <p:extLst>
      <p:ext uri="{BB962C8B-B14F-4D97-AF65-F5344CB8AC3E}">
        <p14:creationId xmlns:p14="http://schemas.microsoft.com/office/powerpoint/2010/main" val="1974595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32D9E-C5C7-8949-A8F6-815D46C44EFD}"/>
              </a:ext>
            </a:extLst>
          </p:cNvPr>
          <p:cNvSpPr txBox="1"/>
          <p:nvPr/>
        </p:nvSpPr>
        <p:spPr>
          <a:xfrm>
            <a:off x="3335532" y="2921168"/>
            <a:ext cx="5520935" cy="1015663"/>
          </a:xfrm>
          <a:prstGeom prst="rect">
            <a:avLst/>
          </a:prstGeom>
          <a:noFill/>
        </p:spPr>
        <p:txBody>
          <a:bodyPr wrap="none" rtlCol="0">
            <a:spAutoFit/>
          </a:bodyPr>
          <a:lstStyle/>
          <a:p>
            <a:r>
              <a:rPr lang="en-US" sz="6000" dirty="0">
                <a:solidFill>
                  <a:srgbClr val="FF6700"/>
                </a:solidFill>
              </a:rPr>
              <a:t>Let’s comprehend</a:t>
            </a:r>
          </a:p>
        </p:txBody>
      </p:sp>
    </p:spTree>
    <p:extLst>
      <p:ext uri="{BB962C8B-B14F-4D97-AF65-F5344CB8AC3E}">
        <p14:creationId xmlns:p14="http://schemas.microsoft.com/office/powerpoint/2010/main" val="203471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2D051F-D568-1F40-B483-08A3EDC9808B}"/>
              </a:ext>
            </a:extLst>
          </p:cNvPr>
          <p:cNvSpPr/>
          <p:nvPr/>
        </p:nvSpPr>
        <p:spPr>
          <a:xfrm>
            <a:off x="243840" y="1793022"/>
            <a:ext cx="11058144" cy="2862322"/>
          </a:xfrm>
          <a:prstGeom prst="rect">
            <a:avLst/>
          </a:prstGeom>
        </p:spPr>
        <p:txBody>
          <a:bodyPr wrap="square">
            <a:spAutoFit/>
          </a:bodyPr>
          <a:lstStyle/>
          <a:p>
            <a:pPr fontAlgn="base"/>
            <a:r>
              <a:rPr lang="en-IN" sz="2000" b="1" dirty="0">
                <a:solidFill>
                  <a:srgbClr val="FF6700"/>
                </a:solidFill>
                <a:latin typeface="Garamond" panose="02020404030301010803" pitchFamily="18" charset="0"/>
              </a:rPr>
              <a:t>DBSCAN algorithm requires two parameters –</a:t>
            </a:r>
          </a:p>
          <a:p>
            <a:pPr fontAlgn="base">
              <a:buFont typeface="+mj-lt"/>
              <a:buAutoNum type="arabicPeriod"/>
            </a:pPr>
            <a:r>
              <a:rPr lang="en-IN" sz="2000" b="1" dirty="0">
                <a:solidFill>
                  <a:srgbClr val="FF6700"/>
                </a:solidFill>
                <a:latin typeface="Garamond" panose="02020404030301010803" pitchFamily="18" charset="0"/>
              </a:rPr>
              <a:t>eps : </a:t>
            </a:r>
            <a:r>
              <a:rPr lang="en-IN" sz="2000" dirty="0">
                <a:solidFill>
                  <a:schemeClr val="accent1"/>
                </a:solidFill>
                <a:latin typeface="Garamond" panose="02020404030301010803" pitchFamily="18" charset="0"/>
              </a:rPr>
              <a:t>It defines the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around a data point i.e. if the distance between two points is lower or equal to ‘eps’ then they are considered as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If the eps value is chosen too small then large part of the data will be considered as outliers. If it is chosen very large then the clusters will merge and majority of the data points will be in the same clusters. One way to find the eps value is based on the k-distance graph.</a:t>
            </a:r>
          </a:p>
          <a:p>
            <a:pPr fontAlgn="base">
              <a:buFont typeface="+mj-lt"/>
              <a:buAutoNum type="arabicPeriod"/>
            </a:pPr>
            <a:endParaRPr lang="en-IN" sz="2000" dirty="0">
              <a:solidFill>
                <a:schemeClr val="accent1"/>
              </a:solidFill>
              <a:latin typeface="Garamond" panose="02020404030301010803" pitchFamily="18" charset="0"/>
            </a:endParaRPr>
          </a:p>
          <a:p>
            <a:pPr fontAlgn="base">
              <a:buFont typeface="+mj-lt"/>
              <a:buAutoNum type="arabicPeriod"/>
            </a:pPr>
            <a:r>
              <a:rPr lang="en-IN" sz="2000" b="1" dirty="0" err="1">
                <a:solidFill>
                  <a:srgbClr val="FF6700"/>
                </a:solidFill>
                <a:latin typeface="Garamond" panose="02020404030301010803" pitchFamily="18" charset="0"/>
              </a:rPr>
              <a:t>MinPts</a:t>
            </a:r>
            <a:r>
              <a:rPr lang="en-IN" sz="2000" b="1" dirty="0">
                <a:solidFill>
                  <a:srgbClr val="FF6700"/>
                </a:solidFill>
                <a:latin typeface="Garamond" panose="02020404030301010803" pitchFamily="18" charset="0"/>
              </a:rPr>
              <a:t>: </a:t>
            </a:r>
            <a:r>
              <a:rPr lang="en-IN" sz="2000" dirty="0">
                <a:solidFill>
                  <a:schemeClr val="accent1"/>
                </a:solidFill>
                <a:latin typeface="Garamond" panose="02020404030301010803" pitchFamily="18" charset="0"/>
              </a:rPr>
              <a:t>Minimum number of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(data points) within eps radius. Larger the dataset, the larger value of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must be chosen. As a general rule, the minimum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can be derived from the number of dimensions D in the dataset as,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&gt;= D+1. The minimum value of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must be chosen at least 3.</a:t>
            </a:r>
          </a:p>
        </p:txBody>
      </p:sp>
      <p:sp>
        <p:nvSpPr>
          <p:cNvPr id="3" name="TextBox 2">
            <a:extLst>
              <a:ext uri="{FF2B5EF4-FFF2-40B4-BE49-F238E27FC236}">
                <a16:creationId xmlns:a16="http://schemas.microsoft.com/office/drawing/2014/main" id="{4C309001-E024-334D-8AD3-257E0885D1CD}"/>
              </a:ext>
            </a:extLst>
          </p:cNvPr>
          <p:cNvSpPr txBox="1"/>
          <p:nvPr/>
        </p:nvSpPr>
        <p:spPr>
          <a:xfrm>
            <a:off x="0" y="0"/>
            <a:ext cx="2376228" cy="984885"/>
          </a:xfrm>
          <a:prstGeom prst="rect">
            <a:avLst/>
          </a:prstGeom>
          <a:noFill/>
        </p:spPr>
        <p:txBody>
          <a:bodyPr wrap="none" rtlCol="0">
            <a:spAutoFit/>
          </a:bodyPr>
          <a:lstStyle/>
          <a:p>
            <a:r>
              <a:rPr lang="en-US" sz="4000" dirty="0">
                <a:solidFill>
                  <a:srgbClr val="FF6700"/>
                </a:solidFill>
                <a:latin typeface="Garamond" panose="02020404030301010803" pitchFamily="18" charset="0"/>
              </a:rPr>
              <a:t>Parameters</a:t>
            </a:r>
          </a:p>
          <a:p>
            <a:endParaRPr lang="en-US" dirty="0"/>
          </a:p>
        </p:txBody>
      </p:sp>
    </p:spTree>
    <p:extLst>
      <p:ext uri="{BB962C8B-B14F-4D97-AF65-F5344CB8AC3E}">
        <p14:creationId xmlns:p14="http://schemas.microsoft.com/office/powerpoint/2010/main" val="144008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1922DA-0DE2-4542-94ED-5ACFC008D679}"/>
              </a:ext>
            </a:extLst>
          </p:cNvPr>
          <p:cNvSpPr/>
          <p:nvPr/>
        </p:nvSpPr>
        <p:spPr>
          <a:xfrm>
            <a:off x="205740" y="2352378"/>
            <a:ext cx="6304788" cy="2554545"/>
          </a:xfrm>
          <a:prstGeom prst="rect">
            <a:avLst/>
          </a:prstGeom>
        </p:spPr>
        <p:txBody>
          <a:bodyPr wrap="square">
            <a:spAutoFit/>
          </a:bodyPr>
          <a:lstStyle/>
          <a:p>
            <a:pPr fontAlgn="base"/>
            <a:r>
              <a:rPr lang="en-IN" sz="2000" dirty="0">
                <a:solidFill>
                  <a:schemeClr val="accent1"/>
                </a:solidFill>
                <a:latin typeface="Garamond" panose="02020404030301010803" pitchFamily="18" charset="0"/>
              </a:rPr>
              <a:t>In</a:t>
            </a:r>
            <a:r>
              <a:rPr lang="en-IN" b="1" i="1" dirty="0">
                <a:solidFill>
                  <a:schemeClr val="accent1"/>
                </a:solidFill>
                <a:latin typeface="Roboto"/>
              </a:rPr>
              <a:t> </a:t>
            </a:r>
            <a:r>
              <a:rPr lang="en-IN" sz="2000" dirty="0">
                <a:solidFill>
                  <a:schemeClr val="accent1"/>
                </a:solidFill>
                <a:latin typeface="Garamond" panose="02020404030301010803" pitchFamily="18" charset="0"/>
              </a:rPr>
              <a:t>this algorithm, we have 3 types of data points.</a:t>
            </a:r>
          </a:p>
          <a:p>
            <a:pPr fontAlgn="base"/>
            <a:r>
              <a:rPr lang="en-IN" sz="2000" b="1" dirty="0">
                <a:solidFill>
                  <a:srgbClr val="FF6700"/>
                </a:solidFill>
                <a:latin typeface="Garamond" panose="02020404030301010803" pitchFamily="18" charset="0"/>
              </a:rPr>
              <a:t>Core Point: </a:t>
            </a:r>
            <a:r>
              <a:rPr lang="en-IN" sz="2000" dirty="0">
                <a:solidFill>
                  <a:schemeClr val="accent1"/>
                </a:solidFill>
                <a:latin typeface="Garamond" panose="02020404030301010803" pitchFamily="18" charset="0"/>
              </a:rPr>
              <a:t>A point is a core point if it has more than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points within eps.</a:t>
            </a:r>
          </a:p>
          <a:p>
            <a:pPr fontAlgn="base"/>
            <a:br>
              <a:rPr lang="en-IN" sz="2000" dirty="0">
                <a:solidFill>
                  <a:schemeClr val="accent1"/>
                </a:solidFill>
                <a:latin typeface="Garamond" panose="02020404030301010803" pitchFamily="18" charset="0"/>
              </a:rPr>
            </a:br>
            <a:r>
              <a:rPr lang="en-IN" sz="2000" b="1" dirty="0">
                <a:solidFill>
                  <a:srgbClr val="FF6700"/>
                </a:solidFill>
                <a:latin typeface="Garamond" panose="02020404030301010803" pitchFamily="18" charset="0"/>
              </a:rPr>
              <a:t>Border Point: </a:t>
            </a:r>
            <a:r>
              <a:rPr lang="en-IN" sz="2000" dirty="0">
                <a:solidFill>
                  <a:schemeClr val="accent1"/>
                </a:solidFill>
                <a:latin typeface="Garamond" panose="02020404030301010803" pitchFamily="18" charset="0"/>
              </a:rPr>
              <a:t>A point which has fewer than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within eps but it is in the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a core point.</a:t>
            </a:r>
            <a:br>
              <a:rPr lang="en-IN" sz="2000" dirty="0">
                <a:solidFill>
                  <a:schemeClr val="accent1"/>
                </a:solidFill>
                <a:latin typeface="Garamond" panose="02020404030301010803" pitchFamily="18" charset="0"/>
              </a:rPr>
            </a:br>
            <a:r>
              <a:rPr lang="en-IN" sz="2000" b="1" dirty="0">
                <a:solidFill>
                  <a:srgbClr val="FF6700"/>
                </a:solidFill>
                <a:latin typeface="Garamond" panose="02020404030301010803" pitchFamily="18" charset="0"/>
              </a:rPr>
              <a:t>Noise or outlier: </a:t>
            </a:r>
            <a:r>
              <a:rPr lang="en-IN" sz="2000" dirty="0">
                <a:solidFill>
                  <a:schemeClr val="accent1"/>
                </a:solidFill>
                <a:latin typeface="Garamond" panose="02020404030301010803" pitchFamily="18" charset="0"/>
              </a:rPr>
              <a:t>A point which is not a core point or border point.</a:t>
            </a:r>
          </a:p>
        </p:txBody>
      </p:sp>
      <p:pic>
        <p:nvPicPr>
          <p:cNvPr id="3" name="Picture 2">
            <a:extLst>
              <a:ext uri="{FF2B5EF4-FFF2-40B4-BE49-F238E27FC236}">
                <a16:creationId xmlns:a16="http://schemas.microsoft.com/office/drawing/2014/main" id="{D2B64E5B-E977-404E-9139-77727BCD440D}"/>
              </a:ext>
            </a:extLst>
          </p:cNvPr>
          <p:cNvPicPr>
            <a:picLocks noChangeAspect="1"/>
          </p:cNvPicPr>
          <p:nvPr/>
        </p:nvPicPr>
        <p:blipFill>
          <a:blip r:embed="rId2"/>
          <a:stretch>
            <a:fillRect/>
          </a:stretch>
        </p:blipFill>
        <p:spPr>
          <a:xfrm>
            <a:off x="6289548" y="955548"/>
            <a:ext cx="5902452" cy="5902452"/>
          </a:xfrm>
          <a:prstGeom prst="rect">
            <a:avLst/>
          </a:prstGeom>
        </p:spPr>
      </p:pic>
      <p:sp>
        <p:nvSpPr>
          <p:cNvPr id="4" name="TextBox 3">
            <a:extLst>
              <a:ext uri="{FF2B5EF4-FFF2-40B4-BE49-F238E27FC236}">
                <a16:creationId xmlns:a16="http://schemas.microsoft.com/office/drawing/2014/main" id="{BE94CC12-1808-6541-94BF-02BFCEF9B8C5}"/>
              </a:ext>
            </a:extLst>
          </p:cNvPr>
          <p:cNvSpPr txBox="1"/>
          <p:nvPr/>
        </p:nvSpPr>
        <p:spPr>
          <a:xfrm>
            <a:off x="0" y="0"/>
            <a:ext cx="4515788" cy="707886"/>
          </a:xfrm>
          <a:prstGeom prst="rect">
            <a:avLst/>
          </a:prstGeom>
          <a:noFill/>
        </p:spPr>
        <p:txBody>
          <a:bodyPr wrap="none" rtlCol="0">
            <a:spAutoFit/>
          </a:bodyPr>
          <a:lstStyle/>
          <a:p>
            <a:r>
              <a:rPr lang="en-IN" sz="4000" dirty="0">
                <a:solidFill>
                  <a:srgbClr val="FF6700"/>
                </a:solidFill>
                <a:latin typeface="Garamond" panose="02020404030301010803" pitchFamily="18" charset="0"/>
              </a:rPr>
              <a:t>3 types of data points</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4223260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3D18A-F08C-F442-B3A0-34ED1434A3B3}"/>
              </a:ext>
            </a:extLst>
          </p:cNvPr>
          <p:cNvPicPr>
            <a:picLocks noChangeAspect="1"/>
          </p:cNvPicPr>
          <p:nvPr/>
        </p:nvPicPr>
        <p:blipFill>
          <a:blip r:embed="rId2"/>
          <a:stretch>
            <a:fillRect/>
          </a:stretch>
        </p:blipFill>
        <p:spPr>
          <a:xfrm>
            <a:off x="213360" y="693723"/>
            <a:ext cx="11765280" cy="5630527"/>
          </a:xfrm>
          <a:prstGeom prst="rect">
            <a:avLst/>
          </a:prstGeom>
        </p:spPr>
      </p:pic>
    </p:spTree>
    <p:extLst>
      <p:ext uri="{BB962C8B-B14F-4D97-AF65-F5344CB8AC3E}">
        <p14:creationId xmlns:p14="http://schemas.microsoft.com/office/powerpoint/2010/main" val="2148579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17457C-4AE2-7243-B194-71EE5402A628}"/>
              </a:ext>
            </a:extLst>
          </p:cNvPr>
          <p:cNvSpPr/>
          <p:nvPr/>
        </p:nvSpPr>
        <p:spPr>
          <a:xfrm>
            <a:off x="235267" y="1092993"/>
            <a:ext cx="6360605" cy="5324535"/>
          </a:xfrm>
          <a:prstGeom prst="rect">
            <a:avLst/>
          </a:prstGeom>
        </p:spPr>
        <p:txBody>
          <a:bodyPr wrap="square">
            <a:spAutoFit/>
          </a:bodyPr>
          <a:lstStyle/>
          <a:p>
            <a:r>
              <a:rPr lang="en-IN" sz="2000" b="1" dirty="0">
                <a:solidFill>
                  <a:srgbClr val="FF6700"/>
                </a:solidFill>
                <a:latin typeface="Garamond" panose="02020404030301010803" pitchFamily="18" charset="0"/>
              </a:rPr>
              <a:t>Partitioning method </a:t>
            </a:r>
            <a:r>
              <a:rPr lang="en-IN" sz="2000" dirty="0">
                <a:solidFill>
                  <a:schemeClr val="accent1"/>
                </a:solidFill>
                <a:latin typeface="Garamond" panose="02020404030301010803" pitchFamily="18" charset="0"/>
              </a:rPr>
              <a:t>partitions the dataset to k (the main input of the methods) number of groups (clusters). The Partition iterative process allocates each point in the dataset to the group it belongs to.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After the points are allocated in its group, the mean of the group (its centroid) is calculated by taking an average for all the points in the group. The most well-known Partitioning method is K-means.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The partition methods have some significant drawbacks: </a:t>
            </a:r>
          </a:p>
          <a:p>
            <a:pPr marL="285750" indent="-285750">
              <a:buFont typeface="Arial" panose="020B0604020202020204" pitchFamily="34" charset="0"/>
              <a:buChar char="•"/>
            </a:pPr>
            <a:r>
              <a:rPr lang="en-IN" sz="2000" dirty="0">
                <a:solidFill>
                  <a:schemeClr val="accent1"/>
                </a:solidFill>
                <a:latin typeface="Garamond" panose="02020404030301010803" pitchFamily="18" charset="0"/>
              </a:rPr>
              <a:t>K-Means algorithm requires one to specify the number of clusters a priory (the K value). </a:t>
            </a:r>
          </a:p>
          <a:p>
            <a:pPr marL="285750" indent="-285750">
              <a:buFont typeface="Arial" panose="020B0604020202020204" pitchFamily="34" charset="0"/>
              <a:buChar char="•"/>
            </a:pPr>
            <a:r>
              <a:rPr lang="en-IN" sz="2000" dirty="0">
                <a:solidFill>
                  <a:schemeClr val="accent1"/>
                </a:solidFill>
                <a:latin typeface="Garamond" panose="02020404030301010803" pitchFamily="18" charset="0"/>
              </a:rPr>
              <a:t>K-means does not perform well on finding non-convex/non-spherical shapes of clusters (see the below image).</a:t>
            </a:r>
          </a:p>
          <a:p>
            <a:pPr marL="285750" indent="-285750">
              <a:buFont typeface="Arial" panose="020B0604020202020204" pitchFamily="34" charset="0"/>
              <a:buChar char="•"/>
            </a:pPr>
            <a:r>
              <a:rPr lang="en-IN" sz="2000" dirty="0">
                <a:solidFill>
                  <a:schemeClr val="accent1"/>
                </a:solidFill>
                <a:latin typeface="Garamond" panose="02020404030301010803" pitchFamily="18" charset="0"/>
              </a:rPr>
              <a:t>K-means is sensitive to noise data</a:t>
            </a:r>
            <a:endParaRPr lang="en-US" sz="2000" dirty="0">
              <a:solidFill>
                <a:schemeClr val="accent1"/>
              </a:solidFill>
              <a:latin typeface="Garamond" panose="02020404030301010803" pitchFamily="18" charset="0"/>
            </a:endParaRPr>
          </a:p>
        </p:txBody>
      </p:sp>
      <p:pic>
        <p:nvPicPr>
          <p:cNvPr id="4" name="Picture 3">
            <a:extLst>
              <a:ext uri="{FF2B5EF4-FFF2-40B4-BE49-F238E27FC236}">
                <a16:creationId xmlns:a16="http://schemas.microsoft.com/office/drawing/2014/main" id="{25D5234A-0157-F04D-A166-60AD96623FD3}"/>
              </a:ext>
            </a:extLst>
          </p:cNvPr>
          <p:cNvPicPr>
            <a:picLocks noChangeAspect="1"/>
          </p:cNvPicPr>
          <p:nvPr/>
        </p:nvPicPr>
        <p:blipFill>
          <a:blip r:embed="rId2"/>
          <a:stretch>
            <a:fillRect/>
          </a:stretch>
        </p:blipFill>
        <p:spPr>
          <a:xfrm>
            <a:off x="6770597" y="1231392"/>
            <a:ext cx="5186136" cy="5186136"/>
          </a:xfrm>
          <a:prstGeom prst="rect">
            <a:avLst/>
          </a:prstGeom>
        </p:spPr>
      </p:pic>
      <p:sp>
        <p:nvSpPr>
          <p:cNvPr id="2" name="TextBox 1">
            <a:extLst>
              <a:ext uri="{FF2B5EF4-FFF2-40B4-BE49-F238E27FC236}">
                <a16:creationId xmlns:a16="http://schemas.microsoft.com/office/drawing/2014/main" id="{CCF42206-4874-0541-904E-86EE25E8A28D}"/>
              </a:ext>
            </a:extLst>
          </p:cNvPr>
          <p:cNvSpPr txBox="1"/>
          <p:nvPr/>
        </p:nvSpPr>
        <p:spPr>
          <a:xfrm>
            <a:off x="0" y="0"/>
            <a:ext cx="10372198" cy="707886"/>
          </a:xfrm>
          <a:prstGeom prst="rect">
            <a:avLst/>
          </a:prstGeom>
          <a:noFill/>
        </p:spPr>
        <p:txBody>
          <a:bodyPr wrap="none" rtlCol="0">
            <a:spAutoFit/>
          </a:bodyPr>
          <a:lstStyle/>
          <a:p>
            <a:r>
              <a:rPr lang="en-US" sz="4000" dirty="0">
                <a:solidFill>
                  <a:srgbClr val="FF6700"/>
                </a:solidFill>
                <a:latin typeface="Garamond" panose="02020404030301010803" pitchFamily="18" charset="0"/>
              </a:rPr>
              <a:t>Drawbacks of K-means and Hierarchical clustering</a:t>
            </a:r>
          </a:p>
        </p:txBody>
      </p:sp>
    </p:spTree>
    <p:extLst>
      <p:ext uri="{BB962C8B-B14F-4D97-AF65-F5344CB8AC3E}">
        <p14:creationId xmlns:p14="http://schemas.microsoft.com/office/powerpoint/2010/main" val="219283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DDC0AA-11C2-1E42-9200-444940E3C0C4}"/>
              </a:ext>
            </a:extLst>
          </p:cNvPr>
          <p:cNvSpPr/>
          <p:nvPr/>
        </p:nvSpPr>
        <p:spPr>
          <a:xfrm>
            <a:off x="0" y="894231"/>
            <a:ext cx="11411712" cy="4665508"/>
          </a:xfrm>
          <a:prstGeom prst="rect">
            <a:avLst/>
          </a:prstGeom>
        </p:spPr>
        <p:txBody>
          <a:bodyPr wrap="square">
            <a:spAutoFit/>
          </a:bodyPr>
          <a:lstStyle/>
          <a:p>
            <a:pPr fontAlgn="base">
              <a:lnSpc>
                <a:spcPct val="150000"/>
              </a:lnSpc>
            </a:pPr>
            <a:r>
              <a:rPr lang="en-IN" sz="2000" b="1" dirty="0">
                <a:solidFill>
                  <a:srgbClr val="FF6700"/>
                </a:solidFill>
                <a:latin typeface="Garamond" panose="02020404030301010803" pitchFamily="18" charset="0"/>
              </a:rPr>
              <a:t>DBSCAN algorithm can be summarized in the following steps :</a:t>
            </a:r>
          </a:p>
          <a:p>
            <a:pPr fontAlgn="base">
              <a:lnSpc>
                <a:spcPct val="150000"/>
              </a:lnSpc>
              <a:buFont typeface="+mj-lt"/>
              <a:buAutoNum type="arabicPeriod"/>
            </a:pPr>
            <a:r>
              <a:rPr lang="en-IN" sz="2000" dirty="0">
                <a:solidFill>
                  <a:schemeClr val="accent1"/>
                </a:solidFill>
                <a:latin typeface="Garamond" panose="02020404030301010803" pitchFamily="18" charset="0"/>
              </a:rPr>
              <a:t>Find all the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points within eps and identify the core points or visited with more than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a:t>
            </a:r>
          </a:p>
          <a:p>
            <a:pPr fontAlgn="base">
              <a:lnSpc>
                <a:spcPct val="150000"/>
              </a:lnSpc>
              <a:buFont typeface="+mj-lt"/>
              <a:buAutoNum type="arabicPeriod"/>
            </a:pPr>
            <a:r>
              <a:rPr lang="en-IN" sz="2000" dirty="0">
                <a:solidFill>
                  <a:schemeClr val="accent1"/>
                </a:solidFill>
                <a:latin typeface="Garamond" panose="02020404030301010803" pitchFamily="18" charset="0"/>
              </a:rPr>
              <a:t>For each core point if it is not already assigned to a cluster, create a new cluster.</a:t>
            </a:r>
          </a:p>
          <a:p>
            <a:pPr fontAlgn="base">
              <a:lnSpc>
                <a:spcPct val="150000"/>
              </a:lnSpc>
              <a:buFont typeface="+mj-lt"/>
              <a:buAutoNum type="arabicPeriod"/>
            </a:pPr>
            <a:r>
              <a:rPr lang="en-IN" sz="2000" dirty="0">
                <a:solidFill>
                  <a:schemeClr val="accent1"/>
                </a:solidFill>
                <a:latin typeface="Garamond" panose="02020404030301010803" pitchFamily="18" charset="0"/>
              </a:rPr>
              <a:t>Find recursively all its density connected points and assign them to the same cluster as the core point.</a:t>
            </a:r>
            <a:br>
              <a:rPr lang="en-IN" sz="2000" dirty="0">
                <a:solidFill>
                  <a:schemeClr val="accent1"/>
                </a:solidFill>
                <a:latin typeface="Garamond" panose="02020404030301010803" pitchFamily="18" charset="0"/>
              </a:rPr>
            </a:br>
            <a:r>
              <a:rPr lang="en-IN" sz="2000" dirty="0">
                <a:solidFill>
                  <a:schemeClr val="accent1"/>
                </a:solidFill>
                <a:latin typeface="Garamond" panose="02020404030301010803" pitchFamily="18" charset="0"/>
              </a:rPr>
              <a:t>A point a and b are said to be density connected if there exist a point c which has a sufficient number of points in its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and both the points a and b are within the eps distance. This is a chaining process. So, if b is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of c, c is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of d, d is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of e, which in turn is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of a implies that b is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of a.</a:t>
            </a:r>
          </a:p>
          <a:p>
            <a:pPr fontAlgn="base">
              <a:lnSpc>
                <a:spcPct val="150000"/>
              </a:lnSpc>
              <a:buFont typeface="+mj-lt"/>
              <a:buAutoNum type="arabicPeriod"/>
            </a:pPr>
            <a:r>
              <a:rPr lang="en-IN" sz="2000" dirty="0">
                <a:solidFill>
                  <a:schemeClr val="accent1"/>
                </a:solidFill>
                <a:latin typeface="Garamond" panose="02020404030301010803" pitchFamily="18" charset="0"/>
              </a:rPr>
              <a:t>Iterate through the remaining unvisited points in the dataset. Those points that do not belong to any cluster are noise.</a:t>
            </a:r>
          </a:p>
        </p:txBody>
      </p:sp>
      <p:sp>
        <p:nvSpPr>
          <p:cNvPr id="3" name="Rectangle 2">
            <a:extLst>
              <a:ext uri="{FF2B5EF4-FFF2-40B4-BE49-F238E27FC236}">
                <a16:creationId xmlns:a16="http://schemas.microsoft.com/office/drawing/2014/main" id="{D324C1B9-BD2D-6F42-9FD6-8AD0195F421D}"/>
              </a:ext>
            </a:extLst>
          </p:cNvPr>
          <p:cNvSpPr/>
          <p:nvPr/>
        </p:nvSpPr>
        <p:spPr>
          <a:xfrm>
            <a:off x="0" y="0"/>
            <a:ext cx="4390882" cy="707886"/>
          </a:xfrm>
          <a:prstGeom prst="rect">
            <a:avLst/>
          </a:prstGeom>
        </p:spPr>
        <p:txBody>
          <a:bodyPr wrap="none">
            <a:spAutoFit/>
          </a:bodyPr>
          <a:lstStyle/>
          <a:p>
            <a:r>
              <a:rPr lang="en-IN" sz="4000" dirty="0">
                <a:solidFill>
                  <a:srgbClr val="FF6700"/>
                </a:solidFill>
                <a:latin typeface="Garamond" panose="02020404030301010803" pitchFamily="18" charset="0"/>
              </a:rPr>
              <a:t>DBSCAN algorithm </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221315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FDAFFA-1D87-574A-9B71-7BD20A7CA171}"/>
              </a:ext>
            </a:extLst>
          </p:cNvPr>
          <p:cNvSpPr/>
          <p:nvPr/>
        </p:nvSpPr>
        <p:spPr>
          <a:xfrm>
            <a:off x="0" y="1694688"/>
            <a:ext cx="10558272" cy="2862322"/>
          </a:xfrm>
          <a:prstGeom prst="rect">
            <a:avLst/>
          </a:prstGeom>
        </p:spPr>
        <p:txBody>
          <a:bodyPr wrap="square">
            <a:spAutoFit/>
          </a:bodyPr>
          <a:lstStyle/>
          <a:p>
            <a:r>
              <a:rPr lang="en-IN" sz="2000" b="1" dirty="0">
                <a:solidFill>
                  <a:srgbClr val="FF6700"/>
                </a:solidFill>
                <a:latin typeface="Garamond" panose="02020404030301010803" pitchFamily="18" charset="0"/>
              </a:rPr>
              <a:t>DBSCAN PROS</a:t>
            </a:r>
          </a:p>
          <a:p>
            <a:pPr>
              <a:buFont typeface="Arial" panose="020B0604020202020204" pitchFamily="34" charset="0"/>
              <a:buChar char="•"/>
            </a:pPr>
            <a:r>
              <a:rPr lang="en-IN" sz="2000" dirty="0">
                <a:solidFill>
                  <a:schemeClr val="accent1"/>
                </a:solidFill>
                <a:latin typeface="Garamond" panose="02020404030301010803" pitchFamily="18" charset="0"/>
              </a:rPr>
              <a:t>Identifies randomly shaped clusters</a:t>
            </a:r>
          </a:p>
          <a:p>
            <a:pPr>
              <a:buFont typeface="Arial" panose="020B0604020202020204" pitchFamily="34" charset="0"/>
              <a:buChar char="•"/>
            </a:pPr>
            <a:r>
              <a:rPr lang="en-IN" sz="2000" dirty="0">
                <a:solidFill>
                  <a:schemeClr val="accent1"/>
                </a:solidFill>
                <a:latin typeface="Garamond" panose="02020404030301010803" pitchFamily="18" charset="0"/>
              </a:rPr>
              <a:t>doesn’t necessitate to know the number of clusters in the data previously (as opposed to K-means)</a:t>
            </a:r>
          </a:p>
          <a:p>
            <a:pPr>
              <a:buFont typeface="Arial" panose="020B0604020202020204" pitchFamily="34" charset="0"/>
              <a:buChar char="•"/>
            </a:pPr>
            <a:r>
              <a:rPr lang="en-IN" sz="2000" dirty="0">
                <a:solidFill>
                  <a:schemeClr val="accent1"/>
                </a:solidFill>
                <a:latin typeface="Garamond" panose="02020404030301010803" pitchFamily="18" charset="0"/>
              </a:rPr>
              <a:t>Handles noise</a:t>
            </a:r>
          </a:p>
          <a:p>
            <a:endParaRPr lang="en-IN" sz="2000" dirty="0">
              <a:solidFill>
                <a:schemeClr val="accent1"/>
              </a:solidFill>
              <a:latin typeface="Garamond" panose="02020404030301010803" pitchFamily="18" charset="0"/>
            </a:endParaRPr>
          </a:p>
          <a:p>
            <a:r>
              <a:rPr lang="en-IN" sz="2000" b="1" dirty="0">
                <a:solidFill>
                  <a:srgbClr val="FF6700"/>
                </a:solidFill>
                <a:latin typeface="Garamond" panose="02020404030301010803" pitchFamily="18" charset="0"/>
              </a:rPr>
              <a:t>DBSCAN CONS</a:t>
            </a:r>
          </a:p>
          <a:p>
            <a:pPr>
              <a:buFont typeface="Arial" panose="020B0604020202020204" pitchFamily="34" charset="0"/>
              <a:buChar char="•"/>
            </a:pPr>
            <a:r>
              <a:rPr lang="en-IN" sz="2000" dirty="0">
                <a:solidFill>
                  <a:schemeClr val="accent1"/>
                </a:solidFill>
                <a:latin typeface="Garamond" panose="02020404030301010803" pitchFamily="18" charset="0"/>
              </a:rPr>
              <a:t>Datasets with varying densities are problematic</a:t>
            </a:r>
          </a:p>
          <a:p>
            <a:pPr>
              <a:buFont typeface="Arial" panose="020B0604020202020204" pitchFamily="34" charset="0"/>
              <a:buChar char="•"/>
            </a:pPr>
            <a:r>
              <a:rPr lang="en-IN" sz="2000" dirty="0">
                <a:solidFill>
                  <a:schemeClr val="accent1"/>
                </a:solidFill>
                <a:latin typeface="Garamond" panose="02020404030301010803" pitchFamily="18" charset="0"/>
              </a:rPr>
              <a:t>Input parameters (</a:t>
            </a:r>
            <a:r>
              <a:rPr lang="el-GR" sz="2000" dirty="0">
                <a:solidFill>
                  <a:schemeClr val="accent1"/>
                </a:solidFill>
                <a:latin typeface="Garamond" panose="02020404030301010803" pitchFamily="18" charset="0"/>
              </a:rPr>
              <a:t>ε </a:t>
            </a:r>
            <a:r>
              <a:rPr lang="en-IN" sz="2000" dirty="0">
                <a:solidFill>
                  <a:schemeClr val="accent1"/>
                </a:solidFill>
                <a:latin typeface="Garamond" panose="02020404030301010803" pitchFamily="18" charset="0"/>
              </a:rPr>
              <a:t>and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may be difficult to determine</a:t>
            </a:r>
          </a:p>
          <a:p>
            <a:pPr>
              <a:buFont typeface="Arial" panose="020B0604020202020204" pitchFamily="34" charset="0"/>
              <a:buChar char="•"/>
            </a:pPr>
            <a:r>
              <a:rPr lang="en-IN" sz="2000" dirty="0">
                <a:solidFill>
                  <a:schemeClr val="accent1"/>
                </a:solidFill>
                <a:latin typeface="Garamond" panose="02020404030301010803" pitchFamily="18" charset="0"/>
              </a:rPr>
              <a:t>computational complexity — when the dimensionality is high, it takes O(n²)</a:t>
            </a:r>
          </a:p>
        </p:txBody>
      </p:sp>
    </p:spTree>
    <p:extLst>
      <p:ext uri="{BB962C8B-B14F-4D97-AF65-F5344CB8AC3E}">
        <p14:creationId xmlns:p14="http://schemas.microsoft.com/office/powerpoint/2010/main" val="3000406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7B5F56-730E-A84C-93D2-50CF6FDD2E87}"/>
              </a:ext>
            </a:extLst>
          </p:cNvPr>
          <p:cNvSpPr txBox="1"/>
          <p:nvPr/>
        </p:nvSpPr>
        <p:spPr>
          <a:xfrm>
            <a:off x="4486656" y="3304032"/>
            <a:ext cx="2757037" cy="830997"/>
          </a:xfrm>
          <a:prstGeom prst="rect">
            <a:avLst/>
          </a:prstGeom>
          <a:noFill/>
        </p:spPr>
        <p:txBody>
          <a:bodyPr wrap="none" rtlCol="0">
            <a:spAutoFit/>
          </a:bodyPr>
          <a:lstStyle/>
          <a:p>
            <a:r>
              <a:rPr lang="en-US" sz="4800" dirty="0">
                <a:solidFill>
                  <a:srgbClr val="FF6700"/>
                </a:solidFill>
              </a:rPr>
              <a:t>Thank you</a:t>
            </a:r>
          </a:p>
        </p:txBody>
      </p:sp>
    </p:spTree>
    <p:extLst>
      <p:ext uri="{BB962C8B-B14F-4D97-AF65-F5344CB8AC3E}">
        <p14:creationId xmlns:p14="http://schemas.microsoft.com/office/powerpoint/2010/main" val="2221836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3C91C-E1BC-EF42-9594-6A9FBA2B3047}"/>
              </a:ext>
            </a:extLst>
          </p:cNvPr>
          <p:cNvSpPr/>
          <p:nvPr/>
        </p:nvSpPr>
        <p:spPr>
          <a:xfrm>
            <a:off x="0" y="1510010"/>
            <a:ext cx="11261600" cy="3939540"/>
          </a:xfrm>
          <a:prstGeom prst="rect">
            <a:avLst/>
          </a:prstGeom>
        </p:spPr>
        <p:txBody>
          <a:bodyPr wrap="square">
            <a:spAutoFit/>
          </a:bodyPr>
          <a:lstStyle/>
          <a:p>
            <a:r>
              <a:rPr lang="en-IN" sz="2500" dirty="0">
                <a:solidFill>
                  <a:schemeClr val="accent1"/>
                </a:solidFill>
                <a:latin typeface="Garamond" panose="02020404030301010803" pitchFamily="18" charset="0"/>
              </a:rPr>
              <a:t>Hierarchical also has some serious drawbacks: </a:t>
            </a:r>
          </a:p>
          <a:p>
            <a:endParaRPr lang="en-IN" sz="2500" dirty="0">
              <a:solidFill>
                <a:schemeClr val="accent1"/>
              </a:solidFill>
              <a:latin typeface="Garamond" panose="02020404030301010803" pitchFamily="18" charset="0"/>
            </a:endParaRPr>
          </a:p>
          <a:p>
            <a:pPr marL="285750" indent="-285750">
              <a:buFont typeface="Arial" panose="020B0604020202020204" pitchFamily="34" charset="0"/>
              <a:buChar char="•"/>
            </a:pPr>
            <a:r>
              <a:rPr lang="en-IN" sz="2500" dirty="0">
                <a:solidFill>
                  <a:schemeClr val="accent1"/>
                </a:solidFill>
                <a:latin typeface="Garamond" panose="02020404030301010803" pitchFamily="18" charset="0"/>
              </a:rPr>
              <a:t>It isn’t suitable for big datasets, has high computational complexity.</a:t>
            </a:r>
          </a:p>
          <a:p>
            <a:pPr marL="285750" indent="-285750">
              <a:buFont typeface="Arial" panose="020B0604020202020204" pitchFamily="34" charset="0"/>
              <a:buChar char="•"/>
            </a:pPr>
            <a:r>
              <a:rPr lang="en-IN" sz="2500" dirty="0">
                <a:solidFill>
                  <a:schemeClr val="accent1"/>
                </a:solidFill>
                <a:latin typeface="Garamond" panose="02020404030301010803" pitchFamily="18" charset="0"/>
              </a:rPr>
              <a:t>Need a metric for merging the clusters (linkage) that affects the clustering result. </a:t>
            </a:r>
          </a:p>
          <a:p>
            <a:pPr marL="285750" indent="-285750">
              <a:buFont typeface="Arial" panose="020B0604020202020204" pitchFamily="34" charset="0"/>
              <a:buChar char="•"/>
            </a:pPr>
            <a:r>
              <a:rPr lang="en-IN" sz="2500" dirty="0">
                <a:solidFill>
                  <a:schemeClr val="accent1"/>
                </a:solidFill>
                <a:latin typeface="Garamond" panose="02020404030301010803" pitchFamily="18" charset="0"/>
              </a:rPr>
              <a:t>Sensitivity to noise</a:t>
            </a:r>
          </a:p>
          <a:p>
            <a:pPr marL="285750" indent="-285750">
              <a:buFont typeface="Arial" panose="020B0604020202020204" pitchFamily="34" charset="0"/>
              <a:buChar char="•"/>
            </a:pPr>
            <a:endParaRPr lang="en-IN" sz="2500" dirty="0">
              <a:solidFill>
                <a:schemeClr val="accent1"/>
              </a:solidFill>
              <a:latin typeface="Garamond" panose="02020404030301010803" pitchFamily="18" charset="0"/>
            </a:endParaRPr>
          </a:p>
          <a:p>
            <a:pPr marL="285750" indent="-285750">
              <a:buFont typeface="Arial" panose="020B0604020202020204" pitchFamily="34" charset="0"/>
              <a:buChar char="•"/>
            </a:pPr>
            <a:endParaRPr lang="en-IN" sz="2500" dirty="0">
              <a:solidFill>
                <a:schemeClr val="accent1"/>
              </a:solidFill>
              <a:latin typeface="Garamond" panose="02020404030301010803" pitchFamily="18" charset="0"/>
            </a:endParaRPr>
          </a:p>
          <a:p>
            <a:r>
              <a:rPr lang="en-IN" sz="2500" dirty="0">
                <a:solidFill>
                  <a:schemeClr val="accent1"/>
                </a:solidFill>
                <a:latin typeface="Garamond" panose="02020404030301010803" pitchFamily="18" charset="0"/>
              </a:rPr>
              <a:t>As we can see the main disadvantages of partitioning and hierarchical methods are: handling noise and getting bad results with finding clusters of </a:t>
            </a:r>
            <a:r>
              <a:rPr lang="en-IN" sz="2500" dirty="0" err="1">
                <a:solidFill>
                  <a:schemeClr val="accent1"/>
                </a:solidFill>
                <a:latin typeface="Garamond" panose="02020404030301010803" pitchFamily="18" charset="0"/>
              </a:rPr>
              <a:t>nonspherical</a:t>
            </a:r>
            <a:r>
              <a:rPr lang="en-IN" sz="2500" dirty="0">
                <a:solidFill>
                  <a:schemeClr val="accent1"/>
                </a:solidFill>
                <a:latin typeface="Garamond" panose="02020404030301010803" pitchFamily="18" charset="0"/>
              </a:rPr>
              <a:t> shape</a:t>
            </a:r>
            <a:endParaRPr lang="en-US" sz="2500" dirty="0">
              <a:solidFill>
                <a:schemeClr val="accent1"/>
              </a:solidFill>
              <a:latin typeface="Garamond" panose="02020404030301010803" pitchFamily="18" charset="0"/>
            </a:endParaRPr>
          </a:p>
          <a:p>
            <a:pPr marL="285750" indent="-285750">
              <a:buFont typeface="Arial" panose="020B0604020202020204" pitchFamily="34" charset="0"/>
              <a:buChar char="•"/>
            </a:pPr>
            <a:endParaRPr lang="en-US" sz="2500" dirty="0">
              <a:solidFill>
                <a:schemeClr val="accent1"/>
              </a:solidFill>
              <a:latin typeface="Garamond" panose="02020404030301010803" pitchFamily="18" charset="0"/>
            </a:endParaRPr>
          </a:p>
        </p:txBody>
      </p:sp>
      <p:sp>
        <p:nvSpPr>
          <p:cNvPr id="4" name="TextBox 3">
            <a:extLst>
              <a:ext uri="{FF2B5EF4-FFF2-40B4-BE49-F238E27FC236}">
                <a16:creationId xmlns:a16="http://schemas.microsoft.com/office/drawing/2014/main" id="{CC5ABB4F-B0C8-6D47-AD20-9FEDBA251A93}"/>
              </a:ext>
            </a:extLst>
          </p:cNvPr>
          <p:cNvSpPr txBox="1"/>
          <p:nvPr/>
        </p:nvSpPr>
        <p:spPr>
          <a:xfrm>
            <a:off x="0" y="0"/>
            <a:ext cx="10372198" cy="707886"/>
          </a:xfrm>
          <a:prstGeom prst="rect">
            <a:avLst/>
          </a:prstGeom>
          <a:noFill/>
        </p:spPr>
        <p:txBody>
          <a:bodyPr wrap="none" rtlCol="0">
            <a:spAutoFit/>
          </a:bodyPr>
          <a:lstStyle/>
          <a:p>
            <a:r>
              <a:rPr lang="en-US" sz="4000" dirty="0">
                <a:solidFill>
                  <a:srgbClr val="FF6700"/>
                </a:solidFill>
                <a:latin typeface="Garamond" panose="02020404030301010803" pitchFamily="18" charset="0"/>
              </a:rPr>
              <a:t>Drawbacks of K-means and Hierarchical clustering</a:t>
            </a:r>
          </a:p>
        </p:txBody>
      </p:sp>
    </p:spTree>
    <p:extLst>
      <p:ext uri="{BB962C8B-B14F-4D97-AF65-F5344CB8AC3E}">
        <p14:creationId xmlns:p14="http://schemas.microsoft.com/office/powerpoint/2010/main" val="99174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D2FF-C9C5-0D48-B65E-968336F6E839}"/>
              </a:ext>
            </a:extLst>
          </p:cNvPr>
          <p:cNvPicPr>
            <a:picLocks noChangeAspect="1"/>
          </p:cNvPicPr>
          <p:nvPr/>
        </p:nvPicPr>
        <p:blipFill>
          <a:blip r:embed="rId2"/>
          <a:stretch>
            <a:fillRect/>
          </a:stretch>
        </p:blipFill>
        <p:spPr>
          <a:xfrm>
            <a:off x="2460052" y="2736786"/>
            <a:ext cx="6316779" cy="3441700"/>
          </a:xfrm>
          <a:prstGeom prst="rect">
            <a:avLst/>
          </a:prstGeom>
        </p:spPr>
      </p:pic>
      <p:sp>
        <p:nvSpPr>
          <p:cNvPr id="4" name="Rectangle 3">
            <a:extLst>
              <a:ext uri="{FF2B5EF4-FFF2-40B4-BE49-F238E27FC236}">
                <a16:creationId xmlns:a16="http://schemas.microsoft.com/office/drawing/2014/main" id="{42705D93-8428-E349-86AF-50723D335A71}"/>
              </a:ext>
            </a:extLst>
          </p:cNvPr>
          <p:cNvSpPr/>
          <p:nvPr/>
        </p:nvSpPr>
        <p:spPr>
          <a:xfrm>
            <a:off x="525397" y="1192497"/>
            <a:ext cx="11461815" cy="1523494"/>
          </a:xfrm>
          <a:prstGeom prst="rect">
            <a:avLst/>
          </a:prstGeom>
        </p:spPr>
        <p:txBody>
          <a:bodyPr wrap="square">
            <a:spAutoFit/>
          </a:bodyPr>
          <a:lstStyle/>
          <a:p>
            <a:r>
              <a:rPr lang="en-IN" sz="2500" dirty="0">
                <a:solidFill>
                  <a:schemeClr val="accent1"/>
                </a:solidFill>
                <a:latin typeface="Garamond" panose="02020404030301010803" pitchFamily="18" charset="0"/>
              </a:rPr>
              <a:t>DBSCAN is a density-based clustering method that discovers clusters of non spherical shape. The DBSCAN clustering method can represent clusters of arbitrary shape and to handle noise</a:t>
            </a:r>
            <a:endParaRPr lang="en-US" sz="2500" dirty="0">
              <a:solidFill>
                <a:schemeClr val="accent1"/>
              </a:solidFill>
              <a:latin typeface="Garamond" panose="02020404030301010803" pitchFamily="18" charset="0"/>
            </a:endParaRPr>
          </a:p>
          <a:p>
            <a:endParaRPr lang="en-US" dirty="0">
              <a:solidFill>
                <a:schemeClr val="accent1"/>
              </a:solidFill>
            </a:endParaRPr>
          </a:p>
        </p:txBody>
      </p:sp>
      <p:sp>
        <p:nvSpPr>
          <p:cNvPr id="5" name="TextBox 4">
            <a:extLst>
              <a:ext uri="{FF2B5EF4-FFF2-40B4-BE49-F238E27FC236}">
                <a16:creationId xmlns:a16="http://schemas.microsoft.com/office/drawing/2014/main" id="{0E53ADE0-E49D-D34B-A5C2-6FA6490CB162}"/>
              </a:ext>
            </a:extLst>
          </p:cNvPr>
          <p:cNvSpPr txBox="1"/>
          <p:nvPr/>
        </p:nvSpPr>
        <p:spPr>
          <a:xfrm>
            <a:off x="0" y="0"/>
            <a:ext cx="2210862" cy="707886"/>
          </a:xfrm>
          <a:prstGeom prst="rect">
            <a:avLst/>
          </a:prstGeom>
          <a:noFill/>
        </p:spPr>
        <p:txBody>
          <a:bodyPr wrap="none" rtlCol="0">
            <a:spAutoFit/>
          </a:bodyPr>
          <a:lstStyle/>
          <a:p>
            <a:r>
              <a:rPr lang="en-US" sz="4000" dirty="0">
                <a:solidFill>
                  <a:srgbClr val="FF6700"/>
                </a:solidFill>
                <a:latin typeface="Garamond" panose="02020404030301010803" pitchFamily="18" charset="0"/>
              </a:rPr>
              <a:t>DBSCAN</a:t>
            </a:r>
          </a:p>
        </p:txBody>
      </p:sp>
    </p:spTree>
    <p:extLst>
      <p:ext uri="{BB962C8B-B14F-4D97-AF65-F5344CB8AC3E}">
        <p14:creationId xmlns:p14="http://schemas.microsoft.com/office/powerpoint/2010/main" val="211047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A5EAF4-940C-BF44-B4E3-69115E7F3085}"/>
              </a:ext>
            </a:extLst>
          </p:cNvPr>
          <p:cNvSpPr/>
          <p:nvPr/>
        </p:nvSpPr>
        <p:spPr>
          <a:xfrm>
            <a:off x="0" y="1659047"/>
            <a:ext cx="12001500" cy="4401205"/>
          </a:xfrm>
          <a:prstGeom prst="rect">
            <a:avLst/>
          </a:prstGeom>
        </p:spPr>
        <p:txBody>
          <a:bodyPr wrap="square">
            <a:spAutoFit/>
          </a:bodyPr>
          <a:lstStyle/>
          <a:p>
            <a:r>
              <a:rPr lang="en-IN" sz="2000" dirty="0">
                <a:solidFill>
                  <a:schemeClr val="accent1"/>
                </a:solidFill>
                <a:latin typeface="Garamond" panose="02020404030301010803" pitchFamily="18" charset="0"/>
              </a:rPr>
              <a:t>Differing groups of points by their density is the main idea of the DBSCAN. The DBSCAN groups together points with a dense neighbourhood into clusters.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A point will be considered as crowded if it has many other neighbours points near it. The DBSCAN finds these crowded points and places them and their neighbours in a cluster</a:t>
            </a:r>
          </a:p>
          <a:p>
            <a:endParaRPr lang="en-US"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Let’s think about a very big city with a lot of residents and tourists. Imagine that there is a small village just a short drive away.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If we would take an alien to both places, although they are very close, he could easily tell that they are completely different places. Yes, the view, area, buildings, and many other aspects are completely different.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But there is one aspect that is relevant for our case — the density of the places. The city is crowded, with a lot of locals and tourists, whereas the village is small with significantly fewer people.</a:t>
            </a:r>
            <a:endParaRPr lang="en-IN" sz="2000" b="0" i="0" dirty="0">
              <a:solidFill>
                <a:schemeClr val="accent1"/>
              </a:solidFill>
              <a:effectLst/>
              <a:latin typeface="Garamond" panose="02020404030301010803" pitchFamily="18" charset="0"/>
            </a:endParaRPr>
          </a:p>
        </p:txBody>
      </p:sp>
      <p:sp>
        <p:nvSpPr>
          <p:cNvPr id="4" name="Rectangle 3">
            <a:extLst>
              <a:ext uri="{FF2B5EF4-FFF2-40B4-BE49-F238E27FC236}">
                <a16:creationId xmlns:a16="http://schemas.microsoft.com/office/drawing/2014/main" id="{6D9FC39C-718D-FA4F-9644-BD06F3F323FD}"/>
              </a:ext>
            </a:extLst>
          </p:cNvPr>
          <p:cNvSpPr/>
          <p:nvPr/>
        </p:nvSpPr>
        <p:spPr>
          <a:xfrm>
            <a:off x="0" y="0"/>
            <a:ext cx="4023858" cy="707886"/>
          </a:xfrm>
          <a:prstGeom prst="rect">
            <a:avLst/>
          </a:prstGeom>
        </p:spPr>
        <p:txBody>
          <a:bodyPr wrap="none">
            <a:spAutoFit/>
          </a:bodyPr>
          <a:lstStyle/>
          <a:p>
            <a:r>
              <a:rPr lang="en-IN" sz="4000" dirty="0">
                <a:solidFill>
                  <a:srgbClr val="FF6700"/>
                </a:solidFill>
                <a:latin typeface="Garamond" panose="02020404030301010803" pitchFamily="18" charset="0"/>
              </a:rPr>
              <a:t>DBSCAN intuition</a:t>
            </a:r>
          </a:p>
        </p:txBody>
      </p:sp>
    </p:spTree>
    <p:extLst>
      <p:ext uri="{BB962C8B-B14F-4D97-AF65-F5344CB8AC3E}">
        <p14:creationId xmlns:p14="http://schemas.microsoft.com/office/powerpoint/2010/main" val="354960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1F9F09-CEBA-3647-BB62-C01A1615AF00}"/>
              </a:ext>
            </a:extLst>
          </p:cNvPr>
          <p:cNvSpPr/>
          <p:nvPr/>
        </p:nvSpPr>
        <p:spPr>
          <a:xfrm>
            <a:off x="0" y="0"/>
            <a:ext cx="8850243" cy="707886"/>
          </a:xfrm>
          <a:prstGeom prst="rect">
            <a:avLst/>
          </a:prstGeom>
        </p:spPr>
        <p:txBody>
          <a:bodyPr wrap="none">
            <a:spAutoFit/>
          </a:bodyPr>
          <a:lstStyle/>
          <a:p>
            <a:r>
              <a:rPr lang="en-IN" sz="4000" dirty="0">
                <a:solidFill>
                  <a:srgbClr val="FF6700"/>
                </a:solidFill>
                <a:latin typeface="Garamond" panose="02020404030301010803" pitchFamily="18" charset="0"/>
              </a:rPr>
              <a:t>DBSCAN parameters :</a:t>
            </a:r>
            <a:r>
              <a:rPr lang="en-US" sz="4000" dirty="0">
                <a:solidFill>
                  <a:srgbClr val="FF6700"/>
                </a:solidFill>
                <a:latin typeface="Garamond" panose="02020404030301010803" pitchFamily="18" charset="0"/>
              </a:rPr>
              <a:t> </a:t>
            </a:r>
            <a:r>
              <a:rPr lang="el-GR" sz="4000" dirty="0">
                <a:solidFill>
                  <a:srgbClr val="FF6700"/>
                </a:solidFill>
                <a:latin typeface="Garamond" panose="02020404030301010803" pitchFamily="18" charset="0"/>
              </a:rPr>
              <a:t>ε (</a:t>
            </a:r>
            <a:r>
              <a:rPr lang="en-IN" sz="4000" dirty="0">
                <a:solidFill>
                  <a:srgbClr val="FF6700"/>
                </a:solidFill>
                <a:latin typeface="Garamond" panose="02020404030301010803" pitchFamily="18" charset="0"/>
              </a:rPr>
              <a:t>or eps or epsilon)</a:t>
            </a:r>
            <a:endParaRPr lang="en-US" sz="4000" dirty="0">
              <a:solidFill>
                <a:srgbClr val="FF6700"/>
              </a:solidFill>
              <a:latin typeface="Garamond" panose="02020404030301010803" pitchFamily="18" charset="0"/>
            </a:endParaRPr>
          </a:p>
        </p:txBody>
      </p:sp>
      <p:sp>
        <p:nvSpPr>
          <p:cNvPr id="3" name="Rectangle 2">
            <a:extLst>
              <a:ext uri="{FF2B5EF4-FFF2-40B4-BE49-F238E27FC236}">
                <a16:creationId xmlns:a16="http://schemas.microsoft.com/office/drawing/2014/main" id="{57444262-8D3B-9844-8325-E3EC255472D7}"/>
              </a:ext>
            </a:extLst>
          </p:cNvPr>
          <p:cNvSpPr/>
          <p:nvPr/>
        </p:nvSpPr>
        <p:spPr>
          <a:xfrm>
            <a:off x="211074" y="1670138"/>
            <a:ext cx="11298174" cy="1261884"/>
          </a:xfrm>
          <a:prstGeom prst="rect">
            <a:avLst/>
          </a:prstGeom>
        </p:spPr>
        <p:txBody>
          <a:bodyPr wrap="square">
            <a:spAutoFit/>
          </a:bodyPr>
          <a:lstStyle/>
          <a:p>
            <a:r>
              <a:rPr lang="el-GR" sz="3600" b="1" dirty="0">
                <a:solidFill>
                  <a:srgbClr val="FF6700"/>
                </a:solidFill>
                <a:latin typeface="Garamond" panose="02020404030301010803" pitchFamily="18" charset="0"/>
              </a:rPr>
              <a:t>ε </a:t>
            </a:r>
            <a:r>
              <a:rPr lang="el-GR" sz="2000" b="1" dirty="0">
                <a:solidFill>
                  <a:srgbClr val="FF6700"/>
                </a:solidFill>
                <a:latin typeface="Garamond" panose="02020404030301010803" pitchFamily="18" charset="0"/>
              </a:rPr>
              <a:t>(</a:t>
            </a:r>
            <a:r>
              <a:rPr lang="en-IN" sz="2000" b="1" dirty="0">
                <a:solidFill>
                  <a:srgbClr val="FF6700"/>
                </a:solidFill>
                <a:latin typeface="Garamond" panose="02020404030301010803" pitchFamily="18" charset="0"/>
              </a:rPr>
              <a:t>or eps or epsilon) : </a:t>
            </a:r>
            <a:r>
              <a:rPr lang="en-IN" sz="2000" dirty="0">
                <a:solidFill>
                  <a:schemeClr val="accent1"/>
                </a:solidFill>
                <a:latin typeface="Garamond" panose="02020404030301010803" pitchFamily="18" charset="0"/>
              </a:rPr>
              <a:t>Defines the size and borders of each neighbourhood. The </a:t>
            </a:r>
            <a:r>
              <a:rPr lang="el-GR" sz="2000" dirty="0">
                <a:solidFill>
                  <a:schemeClr val="accent1"/>
                </a:solidFill>
                <a:latin typeface="Garamond" panose="02020404030301010803" pitchFamily="18" charset="0"/>
              </a:rPr>
              <a:t>ε (</a:t>
            </a:r>
            <a:r>
              <a:rPr lang="en-IN" sz="2000" dirty="0">
                <a:solidFill>
                  <a:schemeClr val="accent1"/>
                </a:solidFill>
                <a:latin typeface="Garamond" panose="02020404030301010803" pitchFamily="18" charset="0"/>
              </a:rPr>
              <a:t>must be bigger than 0) is a radius. The neighbourhood of point x called the </a:t>
            </a:r>
            <a:r>
              <a:rPr lang="el-GR" sz="2000" dirty="0">
                <a:solidFill>
                  <a:schemeClr val="accent1"/>
                </a:solidFill>
                <a:latin typeface="Garamond" panose="02020404030301010803" pitchFamily="18" charset="0"/>
              </a:rPr>
              <a:t>ε-</a:t>
            </a:r>
            <a:r>
              <a:rPr lang="en-IN" sz="2000" dirty="0">
                <a:solidFill>
                  <a:schemeClr val="accent1"/>
                </a:solidFill>
                <a:latin typeface="Garamond" panose="02020404030301010803" pitchFamily="18" charset="0"/>
              </a:rPr>
              <a:t>neighbourhood of x, is the circle/ball with radius </a:t>
            </a:r>
            <a:r>
              <a:rPr lang="el-GR" sz="2000" dirty="0">
                <a:solidFill>
                  <a:schemeClr val="accent1"/>
                </a:solidFill>
                <a:latin typeface="Garamond" panose="02020404030301010803" pitchFamily="18" charset="0"/>
              </a:rPr>
              <a:t>ε </a:t>
            </a:r>
            <a:r>
              <a:rPr lang="en-IN" sz="2000" dirty="0">
                <a:solidFill>
                  <a:schemeClr val="accent1"/>
                </a:solidFill>
                <a:latin typeface="Garamond" panose="02020404030301010803" pitchFamily="18" charset="0"/>
              </a:rPr>
              <a:t>around point x</a:t>
            </a:r>
            <a:endParaRPr lang="en-US" sz="2000" dirty="0">
              <a:solidFill>
                <a:schemeClr val="accent1"/>
              </a:solidFill>
              <a:latin typeface="Garamond" panose="02020404030301010803" pitchFamily="18" charset="0"/>
            </a:endParaRPr>
          </a:p>
        </p:txBody>
      </p:sp>
      <p:pic>
        <p:nvPicPr>
          <p:cNvPr id="4" name="Picture 3">
            <a:extLst>
              <a:ext uri="{FF2B5EF4-FFF2-40B4-BE49-F238E27FC236}">
                <a16:creationId xmlns:a16="http://schemas.microsoft.com/office/drawing/2014/main" id="{959822BB-282D-B941-9FA3-07EFCC2E1CB3}"/>
              </a:ext>
            </a:extLst>
          </p:cNvPr>
          <p:cNvPicPr>
            <a:picLocks noChangeAspect="1"/>
          </p:cNvPicPr>
          <p:nvPr/>
        </p:nvPicPr>
        <p:blipFill>
          <a:blip r:embed="rId2">
            <a:clrChange>
              <a:clrFrom>
                <a:srgbClr val="FFFFFF"/>
              </a:clrFrom>
              <a:clrTo>
                <a:srgbClr val="FFFFFF">
                  <a:alpha val="0"/>
                </a:srgbClr>
              </a:clrTo>
            </a:clrChange>
            <a:duotone>
              <a:prstClr val="black"/>
              <a:schemeClr val="accent1">
                <a:tint val="45000"/>
                <a:satMod val="400000"/>
              </a:schemeClr>
            </a:duotone>
          </a:blip>
          <a:stretch>
            <a:fillRect/>
          </a:stretch>
        </p:blipFill>
        <p:spPr>
          <a:xfrm>
            <a:off x="1645920" y="5851525"/>
            <a:ext cx="7620454" cy="1006475"/>
          </a:xfrm>
          <a:prstGeom prst="rect">
            <a:avLst/>
          </a:prstGeom>
        </p:spPr>
      </p:pic>
      <p:pic>
        <p:nvPicPr>
          <p:cNvPr id="5" name="Picture 4">
            <a:extLst>
              <a:ext uri="{FF2B5EF4-FFF2-40B4-BE49-F238E27FC236}">
                <a16:creationId xmlns:a16="http://schemas.microsoft.com/office/drawing/2014/main" id="{DDE3D659-4B58-6D42-AE61-560387E591E0}"/>
              </a:ext>
            </a:extLst>
          </p:cNvPr>
          <p:cNvPicPr>
            <a:picLocks noChangeAspect="1"/>
          </p:cNvPicPr>
          <p:nvPr/>
        </p:nvPicPr>
        <p:blipFill>
          <a:blip r:embed="rId3"/>
          <a:stretch>
            <a:fillRect/>
          </a:stretch>
        </p:blipFill>
        <p:spPr>
          <a:xfrm>
            <a:off x="2689046" y="3076817"/>
            <a:ext cx="4991914" cy="2621653"/>
          </a:xfrm>
          <a:prstGeom prst="rect">
            <a:avLst/>
          </a:prstGeom>
        </p:spPr>
      </p:pic>
    </p:spTree>
    <p:extLst>
      <p:ext uri="{BB962C8B-B14F-4D97-AF65-F5344CB8AC3E}">
        <p14:creationId xmlns:p14="http://schemas.microsoft.com/office/powerpoint/2010/main" val="3150275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AD95F5-AE12-714B-9112-3B20D00D55C4}"/>
              </a:ext>
            </a:extLst>
          </p:cNvPr>
          <p:cNvSpPr/>
          <p:nvPr/>
        </p:nvSpPr>
        <p:spPr>
          <a:xfrm>
            <a:off x="88519" y="2327546"/>
            <a:ext cx="7104761" cy="2862322"/>
          </a:xfrm>
          <a:prstGeom prst="rect">
            <a:avLst/>
          </a:prstGeom>
        </p:spPr>
        <p:txBody>
          <a:bodyPr wrap="square">
            <a:spAutoFit/>
          </a:bodyPr>
          <a:lstStyle/>
          <a:p>
            <a:r>
              <a:rPr lang="en-IN" sz="2000" dirty="0">
                <a:solidFill>
                  <a:schemeClr val="accent1"/>
                </a:solidFill>
                <a:latin typeface="Garamond" panose="02020404030301010803" pitchFamily="18" charset="0"/>
              </a:rPr>
              <a:t>Point x and its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would be in one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and y and its few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would be in another.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In the end, however, point x and its </a:t>
            </a:r>
            <a:r>
              <a:rPr lang="en-IN" sz="2000" dirty="0" err="1">
                <a:solidFill>
                  <a:schemeClr val="accent1"/>
                </a:solidFill>
                <a:latin typeface="Garamond" panose="02020404030301010803" pitchFamily="18" charset="0"/>
              </a:rPr>
              <a:t>neighbors</a:t>
            </a:r>
            <a:r>
              <a:rPr lang="en-IN" sz="2000" dirty="0">
                <a:solidFill>
                  <a:schemeClr val="accent1"/>
                </a:solidFill>
                <a:latin typeface="Garamond" panose="02020404030301010803" pitchFamily="18" charset="0"/>
              </a:rPr>
              <a:t> would probably be in one cluster whereas point y and its </a:t>
            </a:r>
            <a:r>
              <a:rPr lang="en-IN" sz="2000" dirty="0" err="1">
                <a:solidFill>
                  <a:schemeClr val="accent1"/>
                </a:solidFill>
                <a:latin typeface="Garamond" panose="02020404030301010803" pitchFamily="18" charset="0"/>
              </a:rPr>
              <a:t>neighbor</a:t>
            </a:r>
            <a:r>
              <a:rPr lang="en-IN" sz="2000" dirty="0">
                <a:solidFill>
                  <a:schemeClr val="accent1"/>
                </a:solidFill>
                <a:latin typeface="Garamond" panose="02020404030301010803" pitchFamily="18" charset="0"/>
              </a:rPr>
              <a:t> would be considered as outliers or noise.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This is because the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y isn’t dense enough. As a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contains more points, the denser it becomes.</a:t>
            </a:r>
            <a:endParaRPr lang="en-US" sz="2000" dirty="0">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98531DF4-3D86-9E49-AB7E-2A7C6EA9A18D}"/>
              </a:ext>
            </a:extLst>
          </p:cNvPr>
          <p:cNvPicPr>
            <a:picLocks noChangeAspect="1"/>
          </p:cNvPicPr>
          <p:nvPr/>
        </p:nvPicPr>
        <p:blipFill>
          <a:blip r:embed="rId2"/>
          <a:stretch>
            <a:fillRect/>
          </a:stretch>
        </p:blipFill>
        <p:spPr>
          <a:xfrm>
            <a:off x="7317613" y="1003180"/>
            <a:ext cx="4874387" cy="4680059"/>
          </a:xfrm>
          <a:prstGeom prst="rect">
            <a:avLst/>
          </a:prstGeom>
        </p:spPr>
      </p:pic>
      <p:sp>
        <p:nvSpPr>
          <p:cNvPr id="4" name="Rectangle 3">
            <a:extLst>
              <a:ext uri="{FF2B5EF4-FFF2-40B4-BE49-F238E27FC236}">
                <a16:creationId xmlns:a16="http://schemas.microsoft.com/office/drawing/2014/main" id="{AFF6208B-5E7F-2945-BC3C-581315B12B26}"/>
              </a:ext>
            </a:extLst>
          </p:cNvPr>
          <p:cNvSpPr/>
          <p:nvPr/>
        </p:nvSpPr>
        <p:spPr>
          <a:xfrm>
            <a:off x="0" y="0"/>
            <a:ext cx="8850243" cy="707886"/>
          </a:xfrm>
          <a:prstGeom prst="rect">
            <a:avLst/>
          </a:prstGeom>
        </p:spPr>
        <p:txBody>
          <a:bodyPr wrap="none">
            <a:spAutoFit/>
          </a:bodyPr>
          <a:lstStyle/>
          <a:p>
            <a:r>
              <a:rPr lang="en-IN" sz="4000" dirty="0">
                <a:solidFill>
                  <a:srgbClr val="FF6700"/>
                </a:solidFill>
                <a:latin typeface="Garamond" panose="02020404030301010803" pitchFamily="18" charset="0"/>
              </a:rPr>
              <a:t>DBSCAN parameters :</a:t>
            </a:r>
            <a:r>
              <a:rPr lang="en-US" sz="4000" dirty="0">
                <a:solidFill>
                  <a:srgbClr val="FF6700"/>
                </a:solidFill>
                <a:latin typeface="Garamond" panose="02020404030301010803" pitchFamily="18" charset="0"/>
              </a:rPr>
              <a:t> </a:t>
            </a:r>
            <a:r>
              <a:rPr lang="el-GR" sz="4000" dirty="0">
                <a:solidFill>
                  <a:srgbClr val="FF6700"/>
                </a:solidFill>
                <a:latin typeface="Garamond" panose="02020404030301010803" pitchFamily="18" charset="0"/>
              </a:rPr>
              <a:t>ε (</a:t>
            </a:r>
            <a:r>
              <a:rPr lang="en-IN" sz="4000" dirty="0">
                <a:solidFill>
                  <a:srgbClr val="FF6700"/>
                </a:solidFill>
                <a:latin typeface="Garamond" panose="02020404030301010803" pitchFamily="18" charset="0"/>
              </a:rPr>
              <a:t>or eps or epsilon)</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217648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6A4146-2A47-3447-A93E-97EFF96F2A91}"/>
              </a:ext>
            </a:extLst>
          </p:cNvPr>
          <p:cNvSpPr/>
          <p:nvPr/>
        </p:nvSpPr>
        <p:spPr>
          <a:xfrm>
            <a:off x="195072" y="1471417"/>
            <a:ext cx="7634605" cy="5293757"/>
          </a:xfrm>
          <a:prstGeom prst="rect">
            <a:avLst/>
          </a:prstGeom>
        </p:spPr>
        <p:txBody>
          <a:bodyPr wrap="square">
            <a:spAutoFit/>
          </a:bodyPr>
          <a:lstStyle/>
          <a:p>
            <a:r>
              <a:rPr lang="en-IN" sz="2000" dirty="0">
                <a:solidFill>
                  <a:schemeClr val="accent1"/>
                </a:solidFill>
                <a:latin typeface="Garamond" panose="02020404030301010803" pitchFamily="18" charset="0"/>
              </a:rPr>
              <a:t>How can we define if a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is dense enough? In order to do that, the DBSCAN uses the second parameter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a:t>
            </a:r>
          </a:p>
          <a:p>
            <a:endParaRPr lang="en-IN" sz="2000" dirty="0">
              <a:solidFill>
                <a:schemeClr val="accent1"/>
              </a:solidFill>
              <a:latin typeface="Garamond" panose="02020404030301010803" pitchFamily="18" charset="0"/>
            </a:endParaRPr>
          </a:p>
          <a:p>
            <a:r>
              <a:rPr lang="en-IN" sz="2000" b="1" dirty="0" err="1">
                <a:solidFill>
                  <a:srgbClr val="FF6700"/>
                </a:solidFill>
                <a:latin typeface="Garamond" panose="02020404030301010803" pitchFamily="18" charset="0"/>
              </a:rPr>
              <a:t>MinPts</a:t>
            </a:r>
            <a:r>
              <a:rPr lang="en-IN" sz="2000" b="1" dirty="0">
                <a:solidFill>
                  <a:srgbClr val="FF6700"/>
                </a:solidFill>
                <a:latin typeface="Garamond" panose="02020404030301010803" pitchFamily="18" charset="0"/>
              </a:rPr>
              <a:t> :</a:t>
            </a:r>
            <a:r>
              <a:rPr lang="en-IN" sz="2000" dirty="0">
                <a:solidFill>
                  <a:schemeClr val="accent1"/>
                </a:solidFill>
                <a:latin typeface="Garamond" panose="02020404030301010803" pitchFamily="18" charset="0"/>
              </a:rPr>
              <a:t>The density threshold. If a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includes at least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points, it will be considered as a dense region. Alternatively, a point will be considered as dense if there are at least the value of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points in its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These dense points are called core points.</a:t>
            </a:r>
          </a:p>
          <a:p>
            <a:endParaRPr lang="en-IN" sz="2000" dirty="0">
              <a:solidFill>
                <a:schemeClr val="accent1"/>
              </a:solidFill>
              <a:latin typeface="Garamond" panose="02020404030301010803" pitchFamily="18" charset="0"/>
            </a:endParaRP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Let’s check the image, if the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parameter is 3, </a:t>
            </a:r>
          </a:p>
          <a:p>
            <a:r>
              <a:rPr lang="en-IN" sz="2000" dirty="0">
                <a:solidFill>
                  <a:schemeClr val="accent1"/>
                </a:solidFill>
                <a:latin typeface="Garamond" panose="02020404030301010803" pitchFamily="18" charset="0"/>
              </a:rPr>
              <a:t>the point x will be a core point because the size of its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is 9 and it’s bigger than 3. Point y won’t be a core point because its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contains two points.</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*The number of points in the </a:t>
            </a:r>
            <a:r>
              <a:rPr lang="el-GR" sz="2000" dirty="0">
                <a:solidFill>
                  <a:schemeClr val="accent1"/>
                </a:solidFill>
                <a:latin typeface="Garamond" panose="02020404030301010803" pitchFamily="18" charset="0"/>
              </a:rPr>
              <a:t>ε -</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point x contains x itself.</a:t>
            </a:r>
          </a:p>
          <a:p>
            <a:endParaRPr lang="en-US" sz="2000" dirty="0">
              <a:solidFill>
                <a:schemeClr val="accent1"/>
              </a:solidFill>
              <a:latin typeface="Garamond" panose="02020404030301010803" pitchFamily="18" charset="0"/>
            </a:endParaRPr>
          </a:p>
          <a:p>
            <a:endParaRPr lang="en-US" dirty="0">
              <a:solidFill>
                <a:schemeClr val="accent1"/>
              </a:solidFill>
            </a:endParaRPr>
          </a:p>
        </p:txBody>
      </p:sp>
      <p:pic>
        <p:nvPicPr>
          <p:cNvPr id="5" name="Picture 4">
            <a:extLst>
              <a:ext uri="{FF2B5EF4-FFF2-40B4-BE49-F238E27FC236}">
                <a16:creationId xmlns:a16="http://schemas.microsoft.com/office/drawing/2014/main" id="{56B41505-6794-E044-AEEE-D14F36256D28}"/>
              </a:ext>
            </a:extLst>
          </p:cNvPr>
          <p:cNvPicPr>
            <a:picLocks noChangeAspect="1"/>
          </p:cNvPicPr>
          <p:nvPr/>
        </p:nvPicPr>
        <p:blipFill>
          <a:blip r:embed="rId2"/>
          <a:stretch>
            <a:fillRect/>
          </a:stretch>
        </p:blipFill>
        <p:spPr>
          <a:xfrm>
            <a:off x="7829677" y="1342605"/>
            <a:ext cx="4346054" cy="4172789"/>
          </a:xfrm>
          <a:prstGeom prst="rect">
            <a:avLst/>
          </a:prstGeom>
        </p:spPr>
      </p:pic>
      <p:sp>
        <p:nvSpPr>
          <p:cNvPr id="6" name="Rectangle 5">
            <a:extLst>
              <a:ext uri="{FF2B5EF4-FFF2-40B4-BE49-F238E27FC236}">
                <a16:creationId xmlns:a16="http://schemas.microsoft.com/office/drawing/2014/main" id="{E148A947-306F-194D-AC17-462CB19F7A13}"/>
              </a:ext>
            </a:extLst>
          </p:cNvPr>
          <p:cNvSpPr/>
          <p:nvPr/>
        </p:nvSpPr>
        <p:spPr>
          <a:xfrm>
            <a:off x="0" y="0"/>
            <a:ext cx="6447599" cy="707886"/>
          </a:xfrm>
          <a:prstGeom prst="rect">
            <a:avLst/>
          </a:prstGeom>
        </p:spPr>
        <p:txBody>
          <a:bodyPr wrap="none">
            <a:spAutoFit/>
          </a:bodyPr>
          <a:lstStyle/>
          <a:p>
            <a:r>
              <a:rPr lang="en-IN" sz="4000" dirty="0">
                <a:solidFill>
                  <a:srgbClr val="FF6700"/>
                </a:solidFill>
                <a:latin typeface="Garamond" panose="02020404030301010803" pitchFamily="18" charset="0"/>
              </a:rPr>
              <a:t>DBSCAN parameters :</a:t>
            </a:r>
            <a:r>
              <a:rPr lang="en-US" sz="4000" dirty="0">
                <a:solidFill>
                  <a:srgbClr val="FF6700"/>
                </a:solidFill>
                <a:latin typeface="Garamond" panose="02020404030301010803" pitchFamily="18" charset="0"/>
              </a:rPr>
              <a:t> </a:t>
            </a:r>
            <a:r>
              <a:rPr lang="en-IN" sz="4000" dirty="0" err="1">
                <a:solidFill>
                  <a:srgbClr val="FF6700"/>
                </a:solidFill>
                <a:latin typeface="Garamond" panose="02020404030301010803" pitchFamily="18" charset="0"/>
              </a:rPr>
              <a:t>MinPts</a:t>
            </a:r>
            <a:r>
              <a:rPr lang="en-IN" sz="4000" dirty="0">
                <a:solidFill>
                  <a:srgbClr val="FF6700"/>
                </a:solidFill>
                <a:latin typeface="Garamond" panose="02020404030301010803" pitchFamily="18" charset="0"/>
              </a:rPr>
              <a:t> </a:t>
            </a:r>
            <a:endParaRPr lang="en-US" sz="4000" dirty="0">
              <a:solidFill>
                <a:srgbClr val="FF6700"/>
              </a:solidFill>
              <a:latin typeface="Garamond" panose="02020404030301010803" pitchFamily="18" charset="0"/>
            </a:endParaRPr>
          </a:p>
        </p:txBody>
      </p:sp>
    </p:spTree>
    <p:extLst>
      <p:ext uri="{BB962C8B-B14F-4D97-AF65-F5344CB8AC3E}">
        <p14:creationId xmlns:p14="http://schemas.microsoft.com/office/powerpoint/2010/main" val="329931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42EE29-19C9-B44E-9511-242DD5870B4D}"/>
              </a:ext>
            </a:extLst>
          </p:cNvPr>
          <p:cNvSpPr/>
          <p:nvPr/>
        </p:nvSpPr>
        <p:spPr>
          <a:xfrm>
            <a:off x="97536" y="1714006"/>
            <a:ext cx="8997696" cy="3785652"/>
          </a:xfrm>
          <a:prstGeom prst="rect">
            <a:avLst/>
          </a:prstGeom>
        </p:spPr>
        <p:txBody>
          <a:bodyPr wrap="square">
            <a:spAutoFit/>
          </a:bodyPr>
          <a:lstStyle/>
          <a:p>
            <a:r>
              <a:rPr lang="en-IN" sz="2000" b="1" dirty="0">
                <a:solidFill>
                  <a:srgbClr val="FF6700"/>
                </a:solidFill>
                <a:latin typeface="Garamond" panose="02020404030301010803" pitchFamily="18" charset="0"/>
              </a:rPr>
              <a:t>A border point </a:t>
            </a:r>
            <a:r>
              <a:rPr lang="en-IN" sz="2000" dirty="0">
                <a:solidFill>
                  <a:schemeClr val="accent1"/>
                </a:solidFill>
                <a:latin typeface="Garamond" panose="02020404030301010803" pitchFamily="18" charset="0"/>
              </a:rPr>
              <a:t>has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that contains less than </a:t>
            </a:r>
            <a:r>
              <a:rPr lang="en-IN" sz="2000" dirty="0" err="1">
                <a:solidFill>
                  <a:schemeClr val="accent1"/>
                </a:solidFill>
                <a:latin typeface="Garamond" panose="02020404030301010803" pitchFamily="18" charset="0"/>
              </a:rPr>
              <a:t>MinPts</a:t>
            </a:r>
            <a:r>
              <a:rPr lang="en-IN" sz="2000" dirty="0">
                <a:solidFill>
                  <a:schemeClr val="accent1"/>
                </a:solidFill>
                <a:latin typeface="Garamond" panose="02020404030301010803" pitchFamily="18" charset="0"/>
              </a:rPr>
              <a:t> points (so it’s not a core point), but it belongs to the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another core point.</a:t>
            </a:r>
          </a:p>
          <a:p>
            <a:r>
              <a:rPr lang="en-IN" sz="2000" dirty="0">
                <a:solidFill>
                  <a:schemeClr val="accent1"/>
                </a:solidFill>
                <a:latin typeface="Garamond" panose="02020404030301010803" pitchFamily="18" charset="0"/>
              </a:rPr>
              <a:t>If a point isn’t a core point and isn’t a border point, it’s a noise point or an outlier.</a:t>
            </a:r>
          </a:p>
          <a:p>
            <a:endParaRPr lang="en-IN" sz="2000" dirty="0">
              <a:solidFill>
                <a:schemeClr val="accent1"/>
              </a:solidFill>
              <a:latin typeface="Garamond" panose="02020404030301010803" pitchFamily="18" charset="0"/>
            </a:endParaRP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we can see that point x is a core point, because it has more than 11 points in its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a:t>
            </a:r>
          </a:p>
          <a:p>
            <a:endParaRPr lang="en-IN" sz="2000" dirty="0">
              <a:solidFill>
                <a:schemeClr val="accent1"/>
              </a:solidFill>
              <a:latin typeface="Garamond" panose="02020404030301010803" pitchFamily="18" charset="0"/>
            </a:endParaRPr>
          </a:p>
          <a:p>
            <a:r>
              <a:rPr lang="en-IN" sz="2000" dirty="0">
                <a:solidFill>
                  <a:schemeClr val="accent1"/>
                </a:solidFill>
                <a:latin typeface="Garamond" panose="02020404030301010803" pitchFamily="18" charset="0"/>
              </a:rPr>
              <a:t>Point y isn’t a core point because it has less than 11 points in its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but because it belongs to the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point x, and point x is a core point, point y is a border point. We can easily see that point z isn’t a core point. It belongs to the </a:t>
            </a:r>
            <a:r>
              <a:rPr lang="el-GR" sz="2000" dirty="0">
                <a:solidFill>
                  <a:schemeClr val="accent1"/>
                </a:solidFill>
                <a:latin typeface="Garamond" panose="02020404030301010803" pitchFamily="18" charset="0"/>
              </a:rPr>
              <a:t>ε-</a:t>
            </a:r>
            <a:r>
              <a:rPr lang="en-IN" sz="2000" dirty="0" err="1">
                <a:solidFill>
                  <a:schemeClr val="accent1"/>
                </a:solidFill>
                <a:latin typeface="Garamond" panose="02020404030301010803" pitchFamily="18" charset="0"/>
              </a:rPr>
              <a:t>neighborhood</a:t>
            </a:r>
            <a:r>
              <a:rPr lang="en-IN" sz="2000" dirty="0">
                <a:solidFill>
                  <a:schemeClr val="accent1"/>
                </a:solidFill>
                <a:latin typeface="Garamond" panose="02020404030301010803" pitchFamily="18" charset="0"/>
              </a:rPr>
              <a:t> of point y, and point y isn’t a core point, therefore point z is a noise point.</a:t>
            </a:r>
            <a:endParaRPr lang="en-US" sz="2000" dirty="0">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F79EF7A8-2F54-C341-8CCA-2EEDE9567FAE}"/>
              </a:ext>
            </a:extLst>
          </p:cNvPr>
          <p:cNvPicPr>
            <a:picLocks noChangeAspect="1"/>
          </p:cNvPicPr>
          <p:nvPr/>
        </p:nvPicPr>
        <p:blipFill>
          <a:blip r:embed="rId2"/>
          <a:stretch>
            <a:fillRect/>
          </a:stretch>
        </p:blipFill>
        <p:spPr>
          <a:xfrm>
            <a:off x="8863584" y="1240998"/>
            <a:ext cx="2777998" cy="4589736"/>
          </a:xfrm>
          <a:prstGeom prst="rect">
            <a:avLst/>
          </a:prstGeom>
        </p:spPr>
      </p:pic>
      <p:sp>
        <p:nvSpPr>
          <p:cNvPr id="4" name="TextBox 3">
            <a:extLst>
              <a:ext uri="{FF2B5EF4-FFF2-40B4-BE49-F238E27FC236}">
                <a16:creationId xmlns:a16="http://schemas.microsoft.com/office/drawing/2014/main" id="{426E2D47-6E50-F841-898A-776259517944}"/>
              </a:ext>
            </a:extLst>
          </p:cNvPr>
          <p:cNvSpPr txBox="1"/>
          <p:nvPr/>
        </p:nvSpPr>
        <p:spPr>
          <a:xfrm>
            <a:off x="0" y="0"/>
            <a:ext cx="2760371" cy="707886"/>
          </a:xfrm>
          <a:prstGeom prst="rect">
            <a:avLst/>
          </a:prstGeom>
          <a:noFill/>
        </p:spPr>
        <p:txBody>
          <a:bodyPr wrap="none" rtlCol="0">
            <a:spAutoFit/>
          </a:bodyPr>
          <a:lstStyle/>
          <a:p>
            <a:r>
              <a:rPr lang="en-US" sz="4000" dirty="0">
                <a:solidFill>
                  <a:srgbClr val="FF6700"/>
                </a:solidFill>
                <a:latin typeface="Garamond" panose="02020404030301010803" pitchFamily="18" charset="0"/>
              </a:rPr>
              <a:t>Border Point</a:t>
            </a:r>
          </a:p>
        </p:txBody>
      </p:sp>
    </p:spTree>
    <p:extLst>
      <p:ext uri="{BB962C8B-B14F-4D97-AF65-F5344CB8AC3E}">
        <p14:creationId xmlns:p14="http://schemas.microsoft.com/office/powerpoint/2010/main" val="306379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3851</TotalTime>
  <Words>1989</Words>
  <Application>Microsoft Office PowerPoint</Application>
  <PresentationFormat>Widescreen</PresentationFormat>
  <Paragraphs>116</Paragraphs>
  <Slides>22</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Garamond</vt:lpstr>
      <vt:lpstr>medium-content-serif-font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 Reddy Gurrala</dc:creator>
  <cp:lastModifiedBy>hp</cp:lastModifiedBy>
  <cp:revision>227</cp:revision>
  <dcterms:created xsi:type="dcterms:W3CDTF">2020-04-23T13:54:45Z</dcterms:created>
  <dcterms:modified xsi:type="dcterms:W3CDTF">2022-09-22T10:01:31Z</dcterms:modified>
</cp:coreProperties>
</file>